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2"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7" r:id="rId41"/>
    <p:sldId id="298" r:id="rId42"/>
    <p:sldId id="299" r:id="rId43"/>
    <p:sldId id="303" r:id="rId44"/>
    <p:sldId id="304" r:id="rId45"/>
    <p:sldId id="305" r:id="rId46"/>
    <p:sldId id="300" r:id="rId47"/>
    <p:sldId id="301" r:id="rId48"/>
    <p:sldId id="302"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5" r:id="rId77"/>
    <p:sldId id="333" r:id="rId78"/>
    <p:sldId id="334"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7" r:id="rId120"/>
    <p:sldId id="378" r:id="rId121"/>
    <p:sldId id="379" r:id="rId122"/>
    <p:sldId id="380" r:id="rId123"/>
    <p:sldId id="381" r:id="rId124"/>
    <p:sldId id="382"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800000"/>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5715000"/>
            <a:ext cx="2133600" cy="365125"/>
          </a:xfrm>
        </p:spPr>
        <p:txBody>
          <a:bodyPr/>
          <a:lstStyle/>
          <a:p>
            <a:fld id="{AF6C6EDB-AFBD-4418-B797-FB6B8E3867CB}" type="datetimeFigureOut">
              <a:rPr lang="en-US" smtClean="0"/>
              <a:pPr/>
              <a:t>6/1/2015</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6C6EDB-AFBD-4418-B797-FB6B8E3867CB}" type="datetimeFigureOut">
              <a:rPr lang="en-US" smtClean="0"/>
              <a:pPr/>
              <a:t>6/1/2015</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6C6EDB-AFBD-4418-B797-FB6B8E3867CB}" type="datetimeFigureOut">
              <a:rPr lang="en-US" smtClean="0"/>
              <a:pPr/>
              <a:t>6/1/2015</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6C6EDB-AFBD-4418-B797-FB6B8E3867CB}" type="datetimeFigureOut">
              <a:rPr lang="en-US" smtClean="0"/>
              <a:pPr/>
              <a:t>6/1/2015</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C6EDB-AFBD-4418-B797-FB6B8E3867CB}" type="datetimeFigureOut">
              <a:rPr lang="en-US" smtClean="0"/>
              <a:pPr/>
              <a:t>6/1/2015</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6C6EDB-AFBD-4418-B797-FB6B8E3867CB}" type="datetimeFigureOut">
              <a:rPr lang="en-US" smtClean="0"/>
              <a:pPr/>
              <a:t>6/1/2015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B8B11C-DDA3-47FE-93B5-8382051805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6C6EDB-AFBD-4418-B797-FB6B8E3867CB}" type="datetimeFigureOut">
              <a:rPr lang="en-US" smtClean="0"/>
              <a:pPr/>
              <a:t>6/1/2015</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6C6EDB-AFBD-4418-B797-FB6B8E3867CB}" type="datetimeFigureOut">
              <a:rPr lang="en-US" smtClean="0"/>
              <a:pPr/>
              <a:t>6/1/2015</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C6EDB-AFBD-4418-B797-FB6B8E3867CB}" type="datetimeFigureOut">
              <a:rPr lang="en-US" smtClean="0"/>
              <a:pPr/>
              <a:t>6/1/2015</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C6EDB-AFBD-4418-B797-FB6B8E3867CB}" type="datetimeFigureOut">
              <a:rPr lang="en-US" smtClean="0"/>
              <a:pPr/>
              <a:t>6/1/2015</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C6EDB-AFBD-4418-B797-FB6B8E3867CB}" type="datetimeFigureOut">
              <a:rPr lang="en-US" smtClean="0"/>
              <a:pPr/>
              <a:t>6/1/2015</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pp image.jpg"/>
          <p:cNvPicPr>
            <a:picLocks noChangeAspect="1"/>
          </p:cNvPicPr>
          <p:nvPr/>
        </p:nvPicPr>
        <p:blipFill>
          <a:blip r:embed="rId13" cstate="print"/>
          <a:stretch>
            <a:fillRect/>
          </a:stretch>
        </p:blipFill>
        <p:spPr>
          <a:xfrm>
            <a:off x="0" y="0"/>
            <a:ext cx="9144000" cy="153619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C6EDB-AFBD-4418-B797-FB6B8E3867CB}" type="datetimeFigureOut">
              <a:rPr lang="en-US" smtClean="0"/>
              <a:pPr/>
              <a:t>6/1/2015</a:t>
            </a:fld>
            <a:endParaRPr lang="en-US"/>
          </a:p>
        </p:txBody>
      </p:sp>
      <p:pic>
        <p:nvPicPr>
          <p:cNvPr id="7" name="Picture 2"/>
          <p:cNvPicPr>
            <a:picLocks noChangeAspect="1" noChangeArrowheads="1"/>
          </p:cNvPicPr>
          <p:nvPr/>
        </p:nvPicPr>
        <p:blipFill>
          <a:blip r:embed="rId14" cstate="print"/>
          <a:srcRect/>
          <a:stretch>
            <a:fillRect/>
          </a:stretch>
        </p:blipFill>
        <p:spPr bwMode="auto">
          <a:xfrm>
            <a:off x="3581400" y="6239933"/>
            <a:ext cx="5562600" cy="61806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Lifeguard Training</a:t>
            </a:r>
            <a:endParaRPr lang="en-US" dirty="0"/>
          </a:p>
        </p:txBody>
      </p:sp>
      <p:sp>
        <p:nvSpPr>
          <p:cNvPr id="3" name="Subtitle 2"/>
          <p:cNvSpPr>
            <a:spLocks noGrp="1"/>
          </p:cNvSpPr>
          <p:nvPr>
            <p:ph type="subTitle" idx="1"/>
          </p:nvPr>
        </p:nvSpPr>
        <p:spPr/>
        <p:txBody>
          <a:bodyPr/>
          <a:lstStyle/>
          <a:p>
            <a:r>
              <a:rPr lang="en-US" dirty="0" smtClean="0"/>
              <a:t>Instructor:</a:t>
            </a:r>
          </a:p>
          <a:p>
            <a:r>
              <a:rPr lang="en-US" dirty="0" smtClean="0"/>
              <a:t>James Meyers </a:t>
            </a:r>
          </a:p>
          <a:p>
            <a:endParaRPr lang="en-US" dirty="0" smtClean="0">
              <a:latin typeface="Gill Sans M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Current</a:t>
            </a:r>
            <a:endParaRPr lang="en-US" dirty="0"/>
          </a:p>
        </p:txBody>
      </p:sp>
      <p:sp>
        <p:nvSpPr>
          <p:cNvPr id="3" name="Content Placeholder 2"/>
          <p:cNvSpPr>
            <a:spLocks noGrp="1"/>
          </p:cNvSpPr>
          <p:nvPr>
            <p:ph idx="1"/>
          </p:nvPr>
        </p:nvSpPr>
        <p:spPr/>
        <p:txBody>
          <a:bodyPr/>
          <a:lstStyle/>
          <a:p>
            <a:pPr lvl="0"/>
            <a:r>
              <a:rPr lang="en-US" dirty="0"/>
              <a:t>Have a valid CPR at the Professional level within the preceding 12 months.</a:t>
            </a:r>
          </a:p>
          <a:p>
            <a:pPr lvl="0"/>
            <a:r>
              <a:rPr lang="en-US" dirty="0"/>
              <a:t>Have a valid first aid certification within the previous 36 months</a:t>
            </a:r>
          </a:p>
          <a:p>
            <a:pPr lvl="0"/>
            <a:r>
              <a:rPr lang="en-US" dirty="0"/>
              <a:t>Complete a </a:t>
            </a:r>
            <a:r>
              <a:rPr lang="en-US" dirty="0" smtClean="0"/>
              <a:t>full, review or challenge </a:t>
            </a:r>
            <a:r>
              <a:rPr lang="en-US" dirty="0" smtClean="0"/>
              <a:t>(if applicable) </a:t>
            </a:r>
            <a:r>
              <a:rPr lang="en-US" dirty="0" smtClean="0"/>
              <a:t>course </a:t>
            </a:r>
            <a:r>
              <a:rPr lang="en-US" dirty="0"/>
              <a:t>every 36 months.  </a:t>
            </a:r>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Airway Management</a:t>
            </a:r>
            <a:endParaRPr lang="en-US" dirty="0"/>
          </a:p>
        </p:txBody>
      </p:sp>
      <p:sp>
        <p:nvSpPr>
          <p:cNvPr id="3" name="Content Placeholder 2"/>
          <p:cNvSpPr>
            <a:spLocks noGrp="1"/>
          </p:cNvSpPr>
          <p:nvPr>
            <p:ph idx="1"/>
          </p:nvPr>
        </p:nvSpPr>
        <p:spPr/>
        <p:txBody>
          <a:bodyPr/>
          <a:lstStyle/>
          <a:p>
            <a:r>
              <a:rPr lang="en-US" dirty="0" smtClean="0"/>
              <a:t>Establishing </a:t>
            </a:r>
            <a:r>
              <a:rPr lang="en-US" dirty="0" smtClean="0"/>
              <a:t>and maintaining an open an airway is the highest </a:t>
            </a:r>
            <a:r>
              <a:rPr lang="en-US" dirty="0" smtClean="0"/>
              <a:t>priority</a:t>
            </a:r>
          </a:p>
          <a:p>
            <a:r>
              <a:rPr lang="en-US" dirty="0" smtClean="0"/>
              <a:t>Top priority in following scenarios</a:t>
            </a:r>
          </a:p>
          <a:p>
            <a:pPr lvl="1"/>
            <a:r>
              <a:rPr lang="en-US" dirty="0" smtClean="0"/>
              <a:t>Shallow water </a:t>
            </a:r>
            <a:endParaRPr lang="en-US" sz="3600" dirty="0" smtClean="0"/>
          </a:p>
          <a:p>
            <a:pPr lvl="1"/>
            <a:r>
              <a:rPr lang="en-US" dirty="0" smtClean="0"/>
              <a:t>A trained rescuer with a flotation aid in deep calm water </a:t>
            </a:r>
            <a:endParaRPr lang="en-US" sz="3600" dirty="0" smtClean="0"/>
          </a:p>
          <a:p>
            <a:pPr lvl="1"/>
            <a:r>
              <a:rPr lang="en-US" dirty="0" smtClean="0"/>
              <a:t>Two or more trained rescuers.</a:t>
            </a:r>
            <a:endParaRPr lang="en-US" sz="3600" dirty="0" smtClean="0"/>
          </a:p>
          <a:p>
            <a:pPr lvl="1"/>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Spinal Cord </a:t>
            </a:r>
            <a:r>
              <a:rPr lang="en-US" b="1" dirty="0" smtClean="0"/>
              <a:t>Injuries</a:t>
            </a:r>
            <a:endParaRPr lang="en-US" dirty="0"/>
          </a:p>
        </p:txBody>
      </p:sp>
      <p:sp>
        <p:nvSpPr>
          <p:cNvPr id="3" name="Content Placeholder 2"/>
          <p:cNvSpPr>
            <a:spLocks noGrp="1"/>
          </p:cNvSpPr>
          <p:nvPr>
            <p:ph idx="1"/>
          </p:nvPr>
        </p:nvSpPr>
        <p:spPr/>
        <p:txBody>
          <a:bodyPr>
            <a:normAutofit lnSpcReduction="10000"/>
          </a:bodyPr>
          <a:lstStyle/>
          <a:p>
            <a:r>
              <a:rPr lang="en-US" dirty="0" smtClean="0"/>
              <a:t>Any head-first entry into shallow water.</a:t>
            </a:r>
          </a:p>
          <a:p>
            <a:r>
              <a:rPr lang="en-US" dirty="0" smtClean="0"/>
              <a:t>A fall from a height greater than the victim’s height.</a:t>
            </a:r>
          </a:p>
          <a:p>
            <a:r>
              <a:rPr lang="en-US" dirty="0" smtClean="0"/>
              <a:t>An injury involving a diving board or water slide.</a:t>
            </a:r>
          </a:p>
          <a:p>
            <a:r>
              <a:rPr lang="en-US" dirty="0" smtClean="0"/>
              <a:t>A person entering the water from a height, such as an embankment, cliff or tower.</a:t>
            </a:r>
          </a:p>
          <a:p>
            <a:r>
              <a:rPr lang="en-US" dirty="0" smtClean="0"/>
              <a:t>Anytime a victim is found for unknown reasons</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Spinal Injury </a:t>
            </a:r>
            <a:br>
              <a:rPr lang="en-US" dirty="0" smtClean="0"/>
            </a:br>
            <a:r>
              <a:rPr lang="en-US" dirty="0" smtClean="0"/>
              <a:t>Signs and Symptoms</a:t>
            </a:r>
            <a:endParaRPr lang="en-US" dirty="0"/>
          </a:p>
        </p:txBody>
      </p:sp>
      <p:sp>
        <p:nvSpPr>
          <p:cNvPr id="3" name="Content Placeholder 2"/>
          <p:cNvSpPr>
            <a:spLocks noGrp="1"/>
          </p:cNvSpPr>
          <p:nvPr>
            <p:ph idx="1"/>
          </p:nvPr>
        </p:nvSpPr>
        <p:spPr/>
        <p:txBody>
          <a:bodyPr>
            <a:normAutofit/>
          </a:bodyPr>
          <a:lstStyle/>
          <a:p>
            <a:pPr lvl="0"/>
            <a:r>
              <a:rPr lang="en-US" dirty="0" smtClean="0"/>
              <a:t>Loss of movement</a:t>
            </a:r>
          </a:p>
          <a:p>
            <a:pPr lvl="0"/>
            <a:r>
              <a:rPr lang="en-US" dirty="0" smtClean="0"/>
              <a:t>Loss of sensation, including the ability to feel heat, cold and touch</a:t>
            </a:r>
          </a:p>
          <a:p>
            <a:pPr lvl="0"/>
            <a:r>
              <a:rPr lang="en-US" dirty="0" smtClean="0"/>
              <a:t>Loss of bowel or bladder control</a:t>
            </a:r>
          </a:p>
          <a:p>
            <a:pPr lvl="0"/>
            <a:r>
              <a:rPr lang="en-US" dirty="0" smtClean="0"/>
              <a:t>Exaggerated reflex activities or spasms</a:t>
            </a:r>
          </a:p>
          <a:p>
            <a:pPr lvl="0"/>
            <a:r>
              <a:rPr lang="en-US" dirty="0" smtClean="0"/>
              <a:t>Pain or an intense stinging sensation caused by damage to the nerve fibers in your spinal </a:t>
            </a:r>
            <a:r>
              <a:rPr lang="en-US" dirty="0" smtClean="0"/>
              <a:t>cord</a:t>
            </a:r>
            <a:endParaRPr lang="en-US" dirty="0"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Spinal Injury </a:t>
            </a:r>
            <a:br>
              <a:rPr lang="en-US" dirty="0" smtClean="0"/>
            </a:br>
            <a:r>
              <a:rPr lang="en-US" dirty="0" smtClean="0"/>
              <a:t>Signs and Symptoms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Difficulty </a:t>
            </a:r>
            <a:r>
              <a:rPr lang="en-US" dirty="0" smtClean="0"/>
              <a:t>breathing, coughing or clearing secretions from your lungs</a:t>
            </a:r>
          </a:p>
          <a:p>
            <a:pPr lvl="0"/>
            <a:r>
              <a:rPr lang="en-US" dirty="0" smtClean="0"/>
              <a:t>Extreme back pain or pressure in your neck, head or back</a:t>
            </a:r>
          </a:p>
          <a:p>
            <a:pPr lvl="0"/>
            <a:r>
              <a:rPr lang="en-US" dirty="0" smtClean="0"/>
              <a:t>Weakness, in coordination or paralysis in any part of your body</a:t>
            </a:r>
          </a:p>
          <a:p>
            <a:pPr lvl="0"/>
            <a:r>
              <a:rPr lang="en-US" dirty="0" smtClean="0"/>
              <a:t>Numbness, tingling or loss of sensation in your hands, fingers, feet or toes</a:t>
            </a:r>
          </a:p>
          <a:p>
            <a:pPr lvl="0"/>
            <a:r>
              <a:rPr lang="en-US" dirty="0" smtClean="0"/>
              <a:t>Difficulty with balance and walking</a:t>
            </a:r>
          </a:p>
          <a:p>
            <a:pPr lvl="0"/>
            <a:r>
              <a:rPr lang="en-US" dirty="0" smtClean="0"/>
              <a:t>Impaired breathing after injury</a:t>
            </a:r>
          </a:p>
          <a:p>
            <a:r>
              <a:rPr lang="en-US" dirty="0" smtClean="0"/>
              <a:t>An oddly positioned or twisted neck or back</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Spinal and Not Breathing</a:t>
            </a:r>
            <a:endParaRPr lang="en-US" dirty="0"/>
          </a:p>
        </p:txBody>
      </p:sp>
      <p:sp>
        <p:nvSpPr>
          <p:cNvPr id="3" name="Content Placeholder 2"/>
          <p:cNvSpPr>
            <a:spLocks noGrp="1"/>
          </p:cNvSpPr>
          <p:nvPr>
            <p:ph idx="1"/>
          </p:nvPr>
        </p:nvSpPr>
        <p:spPr/>
        <p:txBody>
          <a:bodyPr/>
          <a:lstStyle/>
          <a:p>
            <a:r>
              <a:rPr lang="en-US" dirty="0" smtClean="0"/>
              <a:t>Remove </a:t>
            </a:r>
            <a:r>
              <a:rPr lang="en-US" dirty="0" smtClean="0"/>
              <a:t>the victim from the water to manage the airway first</a:t>
            </a:r>
            <a:r>
              <a:rPr lang="en-US" dirty="0" smtClean="0"/>
              <a:t>.</a:t>
            </a:r>
          </a:p>
          <a:p>
            <a:r>
              <a:rPr lang="en-US" dirty="0" smtClean="0"/>
              <a:t>After the victim is </a:t>
            </a:r>
            <a:r>
              <a:rPr lang="en-US" dirty="0" smtClean="0"/>
              <a:t>resuscitated, then the lifeguards would provide care to stabilize and care for a potential spinal injury</a:t>
            </a:r>
            <a:r>
              <a:rPr lang="en-US" dirty="0" smtClean="0"/>
              <a:t> </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Seizures in the </a:t>
            </a:r>
            <a:r>
              <a:rPr lang="en-US" b="1" dirty="0" smtClean="0"/>
              <a:t>water</a:t>
            </a:r>
            <a:endParaRPr lang="en-US" dirty="0"/>
          </a:p>
        </p:txBody>
      </p:sp>
      <p:sp>
        <p:nvSpPr>
          <p:cNvPr id="3" name="Content Placeholder 2"/>
          <p:cNvSpPr>
            <a:spLocks noGrp="1"/>
          </p:cNvSpPr>
          <p:nvPr>
            <p:ph idx="1"/>
          </p:nvPr>
        </p:nvSpPr>
        <p:spPr/>
        <p:txBody>
          <a:bodyPr/>
          <a:lstStyle/>
          <a:p>
            <a:r>
              <a:rPr lang="en-US" dirty="0" smtClean="0"/>
              <a:t>Lifeguards </a:t>
            </a:r>
            <a:r>
              <a:rPr lang="en-US" dirty="0" smtClean="0"/>
              <a:t>should place rescue tubes underneath the small of the back and at the knees of the victim and ensure the victim's head stays above water.  </a:t>
            </a:r>
            <a:endParaRPr lang="en-US" dirty="0" smtClean="0"/>
          </a:p>
          <a:p>
            <a:r>
              <a:rPr lang="en-US" dirty="0" smtClean="0"/>
              <a:t>Once </a:t>
            </a:r>
            <a:r>
              <a:rPr lang="en-US" dirty="0" smtClean="0"/>
              <a:t>the seizure had subsided, the victim can be removed from the water and the normal care steps for a seizure victim apply. </a:t>
            </a:r>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AEDs Around Water</a:t>
            </a:r>
            <a:endParaRPr lang="en-US" dirty="0"/>
          </a:p>
        </p:txBody>
      </p:sp>
      <p:sp>
        <p:nvSpPr>
          <p:cNvPr id="3" name="Content Placeholder 2"/>
          <p:cNvSpPr>
            <a:spLocks noGrp="1"/>
          </p:cNvSpPr>
          <p:nvPr>
            <p:ph idx="1"/>
          </p:nvPr>
        </p:nvSpPr>
        <p:spPr/>
        <p:txBody>
          <a:bodyPr>
            <a:normAutofit lnSpcReduction="10000"/>
          </a:bodyPr>
          <a:lstStyle/>
          <a:p>
            <a:r>
              <a:rPr lang="en-US" dirty="0" smtClean="0"/>
              <a:t>Lifeguards should always follow the manufacturer's guidelines when operating an AED. </a:t>
            </a:r>
            <a:endParaRPr lang="en-US" dirty="0" smtClean="0"/>
          </a:p>
          <a:p>
            <a:r>
              <a:rPr lang="en-US" dirty="0" smtClean="0"/>
              <a:t>Steps should </a:t>
            </a:r>
            <a:r>
              <a:rPr lang="en-US" dirty="0" smtClean="0"/>
              <a:t>include:</a:t>
            </a:r>
          </a:p>
          <a:p>
            <a:pPr lvl="1"/>
            <a:r>
              <a:rPr lang="en-US" dirty="0" smtClean="0"/>
              <a:t>move </a:t>
            </a:r>
            <a:r>
              <a:rPr lang="en-US" dirty="0" smtClean="0"/>
              <a:t>the victim away from the </a:t>
            </a:r>
            <a:r>
              <a:rPr lang="en-US" dirty="0" smtClean="0"/>
              <a:t>water</a:t>
            </a:r>
          </a:p>
          <a:p>
            <a:pPr lvl="1"/>
            <a:r>
              <a:rPr lang="en-US" dirty="0" smtClean="0"/>
              <a:t>remove </a:t>
            </a:r>
            <a:r>
              <a:rPr lang="en-US" dirty="0" smtClean="0"/>
              <a:t>wet clothing and drying the victim's chest</a:t>
            </a:r>
            <a:r>
              <a:rPr lang="en-US" dirty="0" smtClean="0"/>
              <a:t>.</a:t>
            </a:r>
          </a:p>
          <a:p>
            <a:pPr lvl="1"/>
            <a:r>
              <a:rPr lang="en-US" dirty="0" smtClean="0"/>
              <a:t>Lifeguard </a:t>
            </a:r>
            <a:r>
              <a:rPr lang="en-US" dirty="0" smtClean="0"/>
              <a:t>should make sure they and the victims are not in contact with puddles of water before the </a:t>
            </a:r>
            <a:r>
              <a:rPr lang="en-US" dirty="0" smtClean="0"/>
              <a:t>AED </a:t>
            </a:r>
            <a:r>
              <a:rPr lang="en-US" dirty="0" smtClean="0"/>
              <a:t>is used.</a:t>
            </a:r>
          </a:p>
          <a:p>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solidFill>
              </a:rPr>
              <a:t>Chapter </a:t>
            </a:r>
            <a:r>
              <a:rPr lang="en-US" dirty="0" smtClean="0">
                <a:solidFill>
                  <a:schemeClr val="accent1"/>
                </a:solidFill>
              </a:rPr>
              <a:t>8</a:t>
            </a:r>
            <a:endParaRPr lang="en-US" dirty="0">
              <a:solidFill>
                <a:schemeClr val="accent1"/>
              </a:solidFill>
            </a:endParaRPr>
          </a:p>
        </p:txBody>
      </p:sp>
      <p:sp>
        <p:nvSpPr>
          <p:cNvPr id="3" name="Subtitle 2"/>
          <p:cNvSpPr>
            <a:spLocks noGrp="1"/>
          </p:cNvSpPr>
          <p:nvPr>
            <p:ph type="subTitle" idx="1"/>
          </p:nvPr>
        </p:nvSpPr>
        <p:spPr/>
        <p:txBody>
          <a:bodyPr/>
          <a:lstStyle/>
          <a:p>
            <a:r>
              <a:rPr lang="en-US" b="1" dirty="0" smtClean="0"/>
              <a:t>After an Emergency</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After an </a:t>
            </a:r>
            <a:r>
              <a:rPr lang="en-US" b="1" dirty="0" smtClean="0"/>
              <a:t>Emergency</a:t>
            </a:r>
            <a:endParaRPr lang="en-US" dirty="0"/>
          </a:p>
        </p:txBody>
      </p:sp>
      <p:sp>
        <p:nvSpPr>
          <p:cNvPr id="3" name="Content Placeholder 2"/>
          <p:cNvSpPr>
            <a:spLocks noGrp="1"/>
          </p:cNvSpPr>
          <p:nvPr>
            <p:ph idx="1"/>
          </p:nvPr>
        </p:nvSpPr>
        <p:spPr/>
        <p:txBody>
          <a:bodyPr>
            <a:normAutofit fontScale="92500"/>
          </a:bodyPr>
          <a:lstStyle/>
          <a:p>
            <a:r>
              <a:rPr lang="en-US" dirty="0" smtClean="0"/>
              <a:t>Once an incident/accident has been responded to, the job of a lifeguard is not </a:t>
            </a:r>
            <a:r>
              <a:rPr lang="en-US" dirty="0" smtClean="0"/>
              <a:t>over.</a:t>
            </a:r>
          </a:p>
          <a:p>
            <a:r>
              <a:rPr lang="en-US" dirty="0" smtClean="0"/>
              <a:t>Examples of things to do:</a:t>
            </a:r>
          </a:p>
          <a:p>
            <a:pPr lvl="1"/>
            <a:r>
              <a:rPr lang="en-US" dirty="0" smtClean="0"/>
              <a:t>Cleaning up body fluids</a:t>
            </a:r>
          </a:p>
          <a:p>
            <a:pPr lvl="1"/>
            <a:r>
              <a:rPr lang="en-US" dirty="0" smtClean="0"/>
              <a:t>Making sure equipment is in working condition</a:t>
            </a:r>
          </a:p>
          <a:p>
            <a:pPr lvl="1"/>
            <a:r>
              <a:rPr lang="en-US" dirty="0" smtClean="0"/>
              <a:t>Completing all required documentation. </a:t>
            </a:r>
          </a:p>
          <a:p>
            <a:r>
              <a:rPr lang="en-US" dirty="0" smtClean="0"/>
              <a:t>Facilities may not be able to reopen if the victim was taken to the hospital on the pool’s backboard and a replacement is not available.</a:t>
            </a:r>
          </a:p>
          <a:p>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Reporting</a:t>
            </a:r>
            <a:endParaRPr lang="en-US" dirty="0"/>
          </a:p>
        </p:txBody>
      </p:sp>
      <p:sp>
        <p:nvSpPr>
          <p:cNvPr id="3" name="Content Placeholder 2"/>
          <p:cNvSpPr>
            <a:spLocks noGrp="1"/>
          </p:cNvSpPr>
          <p:nvPr>
            <p:ph idx="1"/>
          </p:nvPr>
        </p:nvSpPr>
        <p:spPr/>
        <p:txBody>
          <a:bodyPr>
            <a:normAutofit lnSpcReduction="10000"/>
          </a:bodyPr>
          <a:lstStyle/>
          <a:p>
            <a:r>
              <a:rPr lang="en-US" dirty="0" smtClean="0"/>
              <a:t>Aquatics </a:t>
            </a:r>
            <a:r>
              <a:rPr lang="en-US" dirty="0" smtClean="0"/>
              <a:t>management should be involved with lifeguards to determine what happened and to interview other staff or bystanders who were involved or witnessed the emergency.  </a:t>
            </a:r>
            <a:endParaRPr lang="en-US" dirty="0" smtClean="0"/>
          </a:p>
          <a:p>
            <a:r>
              <a:rPr lang="en-US" dirty="0" smtClean="0"/>
              <a:t>Pictures of the area where the emergency </a:t>
            </a:r>
            <a:r>
              <a:rPr lang="en-US" dirty="0" smtClean="0"/>
              <a:t>took place </a:t>
            </a:r>
            <a:r>
              <a:rPr lang="en-US" dirty="0" smtClean="0"/>
              <a:t>should be taken. </a:t>
            </a:r>
          </a:p>
          <a:p>
            <a:r>
              <a:rPr lang="en-US" dirty="0" smtClean="0"/>
              <a:t>Lifeguards may be interviewed by first responders or law enforcement to satisfy </a:t>
            </a:r>
            <a:r>
              <a:rPr lang="en-US" dirty="0" smtClean="0"/>
              <a:t>their reporting </a:t>
            </a:r>
            <a:r>
              <a:rPr lang="en-US" dirty="0" smtClean="0"/>
              <a:t>needs</a:t>
            </a:r>
            <a:r>
              <a:rPr lang="en-US" dirty="0" smtClean="0"/>
              <a: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solidFill>
              </a:rPr>
              <a:t>Chapter 2</a:t>
            </a:r>
            <a:endParaRPr lang="en-US" dirty="0">
              <a:solidFill>
                <a:schemeClr val="accent1"/>
              </a:solidFill>
            </a:endParaRPr>
          </a:p>
        </p:txBody>
      </p:sp>
      <p:sp>
        <p:nvSpPr>
          <p:cNvPr id="3" name="Subtitle 2"/>
          <p:cNvSpPr>
            <a:spLocks noGrp="1"/>
          </p:cNvSpPr>
          <p:nvPr>
            <p:ph type="subTitle" idx="1"/>
          </p:nvPr>
        </p:nvSpPr>
        <p:spPr/>
        <p:txBody>
          <a:bodyPr/>
          <a:lstStyle/>
          <a:p>
            <a:r>
              <a:rPr lang="en-US" b="1" dirty="0"/>
              <a:t>Introduction to Lifeguarding</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Reporting</a:t>
            </a:r>
            <a:endParaRPr lang="en-US" dirty="0"/>
          </a:p>
        </p:txBody>
      </p:sp>
      <p:sp>
        <p:nvSpPr>
          <p:cNvPr id="3" name="Content Placeholder 2"/>
          <p:cNvSpPr>
            <a:spLocks noGrp="1"/>
          </p:cNvSpPr>
          <p:nvPr>
            <p:ph idx="1"/>
          </p:nvPr>
        </p:nvSpPr>
        <p:spPr/>
        <p:txBody>
          <a:bodyPr>
            <a:normAutofit/>
          </a:bodyPr>
          <a:lstStyle/>
          <a:p>
            <a:r>
              <a:rPr lang="en-US" dirty="0" smtClean="0"/>
              <a:t>In </a:t>
            </a:r>
            <a:r>
              <a:rPr lang="en-US" dirty="0" smtClean="0"/>
              <a:t>any reporting, lifeguards should only list what was observed and refrain from any speculation about the incident.  </a:t>
            </a:r>
            <a:endParaRPr lang="en-US" dirty="0" smtClean="0"/>
          </a:p>
          <a:p>
            <a:r>
              <a:rPr lang="en-US" dirty="0" smtClean="0"/>
              <a:t>The book has an example of both a well written and poorly written incident form</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Witness Statement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Each facility should have a form for witnesses to complete after an emergency.  </a:t>
            </a:r>
            <a:endParaRPr lang="en-US" dirty="0" smtClean="0"/>
          </a:p>
          <a:p>
            <a:r>
              <a:rPr lang="en-US" dirty="0" smtClean="0"/>
              <a:t>Witness </a:t>
            </a:r>
            <a:r>
              <a:rPr lang="en-US" dirty="0" smtClean="0"/>
              <a:t>statements should be taken from people that were involved with or observed an emergency.  </a:t>
            </a:r>
            <a:endParaRPr lang="en-US" dirty="0" smtClean="0"/>
          </a:p>
          <a:p>
            <a:r>
              <a:rPr lang="en-US" dirty="0" smtClean="0"/>
              <a:t>Aquatic </a:t>
            </a:r>
            <a:r>
              <a:rPr lang="en-US" dirty="0" smtClean="0"/>
              <a:t>facilities should have procedures in place to determine when witness statements are required and how many. </a:t>
            </a:r>
            <a:endParaRPr lang="en-US" dirty="0" smtClean="0"/>
          </a:p>
          <a:p>
            <a:r>
              <a:rPr lang="en-US" dirty="0" smtClean="0"/>
              <a:t>At </a:t>
            </a:r>
            <a:r>
              <a:rPr lang="en-US" dirty="0" smtClean="0"/>
              <a:t>the very least, facilities should be collecting names and contact information of any witnesses to be potentially contacted at a later time. </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Accidents</a:t>
            </a:r>
            <a:endParaRPr lang="en-US" dirty="0"/>
          </a:p>
        </p:txBody>
      </p:sp>
      <p:sp>
        <p:nvSpPr>
          <p:cNvPr id="3" name="Content Placeholder 2"/>
          <p:cNvSpPr>
            <a:spLocks noGrp="1"/>
          </p:cNvSpPr>
          <p:nvPr>
            <p:ph idx="1"/>
          </p:nvPr>
        </p:nvSpPr>
        <p:spPr>
          <a:xfrm>
            <a:off x="457200" y="1600200"/>
            <a:ext cx="4267200" cy="4525963"/>
          </a:xfrm>
        </p:spPr>
        <p:txBody>
          <a:bodyPr>
            <a:normAutofit lnSpcReduction="10000"/>
          </a:bodyPr>
          <a:lstStyle/>
          <a:p>
            <a:r>
              <a:rPr lang="en-US" dirty="0" smtClean="0"/>
              <a:t>An excellent tool to track potential hazards or areas where incidents are likely to occur, a facility should have a map and mark where each incident happened on the map. </a:t>
            </a:r>
            <a:endParaRPr lang="en-US" dirty="0"/>
          </a:p>
        </p:txBody>
      </p:sp>
      <p:pic>
        <p:nvPicPr>
          <p:cNvPr id="123906" name="Picture 2" descr="injurymap"/>
          <p:cNvPicPr>
            <a:picLocks noChangeAspect="1" noChangeArrowheads="1"/>
          </p:cNvPicPr>
          <p:nvPr/>
        </p:nvPicPr>
        <p:blipFill>
          <a:blip r:embed="rId2" cstate="print"/>
          <a:srcRect/>
          <a:stretch>
            <a:fillRect/>
          </a:stretch>
        </p:blipFill>
        <p:spPr bwMode="auto">
          <a:xfrm>
            <a:off x="4800600" y="1676400"/>
            <a:ext cx="4343400" cy="3936333"/>
          </a:xfrm>
          <a:prstGeom prst="rect">
            <a:avLst/>
          </a:prstGeom>
          <a:noFill/>
          <a:effectLst>
            <a:outerShdw dist="107763" dir="2700000" algn="ctr" rotWithShape="0">
              <a:srgbClr val="808080">
                <a:alpha val="50000"/>
              </a:srgbClr>
            </a:outerShdw>
          </a:effec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Staff Injury or Exposure </a:t>
            </a:r>
            <a:r>
              <a:rPr lang="en-US" b="1" dirty="0" smtClean="0"/>
              <a:t>Reporting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you or another lifeguard is injured or exposed to bodily fluids (for example blood splattered into your eyes), report it immediately to your supervisor.  </a:t>
            </a:r>
            <a:endParaRPr lang="en-US" dirty="0" smtClean="0"/>
          </a:p>
          <a:p>
            <a:r>
              <a:rPr lang="en-US" dirty="0" smtClean="0"/>
              <a:t>Most </a:t>
            </a:r>
            <a:r>
              <a:rPr lang="en-US" dirty="0" smtClean="0"/>
              <a:t>facilities are required to have procedures in place to deal with an injured employee, or one that has been exposed to bodily fluids.  </a:t>
            </a:r>
            <a:endParaRPr lang="en-US" dirty="0" smtClean="0"/>
          </a:p>
          <a:p>
            <a:r>
              <a:rPr lang="en-US" dirty="0" smtClean="0"/>
              <a:t>If </a:t>
            </a:r>
            <a:r>
              <a:rPr lang="en-US" dirty="0" smtClean="0"/>
              <a:t>your supervisor does not provide you with the process to seek medical care, we suggest you do so on your own and then report the incident to OSHA right away.  </a:t>
            </a:r>
          </a:p>
          <a:p>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Discussing an Incident With the Media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It is not uncommon for news agencies to try to interview people about an incident that happened. </a:t>
            </a:r>
            <a:endParaRPr lang="en-US" dirty="0" smtClean="0"/>
          </a:p>
          <a:p>
            <a:r>
              <a:rPr lang="en-US" dirty="0" smtClean="0"/>
              <a:t>It </a:t>
            </a:r>
            <a:r>
              <a:rPr lang="en-US" dirty="0" smtClean="0"/>
              <a:t>is important to protect the privacy of the victim and not to divulge information about what happened</a:t>
            </a:r>
            <a:r>
              <a:rPr lang="en-US" dirty="0" smtClean="0"/>
              <a:t>.</a:t>
            </a:r>
          </a:p>
          <a:p>
            <a:r>
              <a:rPr lang="en-US" dirty="0" smtClean="0"/>
              <a:t>Facilities </a:t>
            </a:r>
            <a:r>
              <a:rPr lang="en-US" dirty="0" smtClean="0"/>
              <a:t>should have a protocol in place to deal with questions from the media. </a:t>
            </a:r>
            <a:endParaRPr lang="en-US" dirty="0" smtClean="0"/>
          </a:p>
          <a:p>
            <a:r>
              <a:rPr lang="en-US" dirty="0" smtClean="0"/>
              <a:t>Sample response to a media request:</a:t>
            </a:r>
          </a:p>
          <a:p>
            <a:pPr lvl="1"/>
            <a:r>
              <a:rPr lang="en-US" dirty="0" smtClean="0"/>
              <a:t>"</a:t>
            </a:r>
            <a:r>
              <a:rPr lang="en-US" dirty="0" smtClean="0"/>
              <a:t>I am not authorized to give out any information, please discuss your questions with the designated spokesperson</a:t>
            </a:r>
            <a:r>
              <a:rPr lang="en-US" dirty="0" smtClean="0"/>
              <a:t>."</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Management's Role After an </a:t>
            </a:r>
            <a:r>
              <a:rPr lang="en-US" b="1" dirty="0" smtClean="0"/>
              <a:t>Emergency</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Dealing with the media.</a:t>
            </a:r>
          </a:p>
          <a:p>
            <a:pPr lvl="0"/>
            <a:r>
              <a:rPr lang="en-US" dirty="0" smtClean="0"/>
              <a:t>Deciding if the pool will remain open.</a:t>
            </a:r>
          </a:p>
          <a:p>
            <a:pPr lvl="0"/>
            <a:r>
              <a:rPr lang="en-US" dirty="0" smtClean="0"/>
              <a:t>Ensuring the incident is reported to the proper regulatory agencies.</a:t>
            </a:r>
          </a:p>
          <a:p>
            <a:pPr lvl="0"/>
            <a:r>
              <a:rPr lang="en-US" dirty="0" smtClean="0"/>
              <a:t>Making sure all documentation is completed.</a:t>
            </a:r>
          </a:p>
          <a:p>
            <a:pPr lvl="0"/>
            <a:r>
              <a:rPr lang="en-US" dirty="0" smtClean="0"/>
              <a:t>Review the EAP and address any changes are needed.</a:t>
            </a:r>
          </a:p>
          <a:p>
            <a:pPr lvl="0"/>
            <a:r>
              <a:rPr lang="en-US" dirty="0" smtClean="0"/>
              <a:t>Conduct a staff debriefing.</a:t>
            </a:r>
          </a:p>
          <a:p>
            <a:pPr lvl="0"/>
            <a:r>
              <a:rPr lang="en-US" dirty="0" smtClean="0"/>
              <a:t>Ensure resources are available for staff susceptible to critical incident stress.</a:t>
            </a:r>
          </a:p>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Staff </a:t>
            </a:r>
            <a:r>
              <a:rPr lang="en-US" b="1" dirty="0" smtClean="0"/>
              <a:t>Debriefing</a:t>
            </a:r>
            <a:endParaRPr lang="en-US" dirty="0"/>
          </a:p>
        </p:txBody>
      </p:sp>
      <p:sp>
        <p:nvSpPr>
          <p:cNvPr id="3" name="Content Placeholder 2"/>
          <p:cNvSpPr>
            <a:spLocks noGrp="1"/>
          </p:cNvSpPr>
          <p:nvPr>
            <p:ph idx="1"/>
          </p:nvPr>
        </p:nvSpPr>
        <p:spPr/>
        <p:txBody>
          <a:bodyPr>
            <a:normAutofit/>
          </a:bodyPr>
          <a:lstStyle/>
          <a:p>
            <a:r>
              <a:rPr lang="en-US" dirty="0" smtClean="0"/>
              <a:t>After an incident, aquatics management should be discussing the incident with staff to review the facility's response to the incident.  </a:t>
            </a:r>
            <a:endParaRPr lang="en-US" dirty="0" smtClean="0"/>
          </a:p>
          <a:p>
            <a:r>
              <a:rPr lang="en-US" dirty="0" smtClean="0"/>
              <a:t>This </a:t>
            </a:r>
            <a:r>
              <a:rPr lang="en-US" dirty="0" smtClean="0"/>
              <a:t>is not only to rehash the incident itself, but also to address any improvement or modifications needed in the emergency action plan. </a:t>
            </a:r>
            <a:endParaRPr lang="en-US" dirty="0" smtClean="0"/>
          </a:p>
          <a:p>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Staff </a:t>
            </a:r>
            <a:r>
              <a:rPr lang="en-US" b="1" dirty="0" smtClean="0"/>
              <a:t>Debriefing</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smtClean="0"/>
              <a:t>results that come out of the meeting should be topics for future in-service trainings to improve the facility's response to an emergency.  </a:t>
            </a:r>
            <a:endParaRPr lang="en-US" dirty="0" smtClean="0"/>
          </a:p>
          <a:p>
            <a:r>
              <a:rPr lang="en-US" dirty="0" smtClean="0"/>
              <a:t>The </a:t>
            </a:r>
            <a:r>
              <a:rPr lang="en-US" dirty="0" smtClean="0"/>
              <a:t>staff debriefing </a:t>
            </a:r>
            <a:r>
              <a:rPr lang="en-US" dirty="0" smtClean="0"/>
              <a:t>is not used to assign </a:t>
            </a:r>
            <a:r>
              <a:rPr lang="en-US" dirty="0" smtClean="0"/>
              <a:t>blame for a the team's failures.  </a:t>
            </a:r>
            <a:endParaRPr lang="en-US" dirty="0" smtClean="0"/>
          </a:p>
          <a:p>
            <a:r>
              <a:rPr lang="en-US" dirty="0" smtClean="0"/>
              <a:t>In </a:t>
            </a:r>
            <a:r>
              <a:rPr lang="en-US" dirty="0" smtClean="0"/>
              <a:t>the end, the management is ultimately responsible for how well the staff handles any incident.</a:t>
            </a:r>
          </a:p>
          <a:p>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Critical Incident Stress </a:t>
            </a:r>
            <a:endParaRPr lang="en-US" dirty="0"/>
          </a:p>
        </p:txBody>
      </p:sp>
      <p:sp>
        <p:nvSpPr>
          <p:cNvPr id="3" name="Content Placeholder 2"/>
          <p:cNvSpPr>
            <a:spLocks noGrp="1"/>
          </p:cNvSpPr>
          <p:nvPr>
            <p:ph idx="1"/>
          </p:nvPr>
        </p:nvSpPr>
        <p:spPr/>
        <p:txBody>
          <a:bodyPr>
            <a:normAutofit/>
          </a:bodyPr>
          <a:lstStyle/>
          <a:p>
            <a:r>
              <a:rPr lang="en-US" dirty="0" smtClean="0"/>
              <a:t>Critical Incident Stress in Normal</a:t>
            </a:r>
          </a:p>
          <a:p>
            <a:r>
              <a:rPr lang="en-US" dirty="0" smtClean="0"/>
              <a:t>Common when someone </a:t>
            </a:r>
            <a:r>
              <a:rPr lang="en-US" dirty="0" smtClean="0"/>
              <a:t>is injured or has died in relation to work at the pool or facility, staff members may encounter critical incident stress.  </a:t>
            </a:r>
            <a:endParaRPr lang="en-US" dirty="0" smtClean="0"/>
          </a:p>
          <a:p>
            <a:r>
              <a:rPr lang="en-US" dirty="0" smtClean="0"/>
              <a:t>This </a:t>
            </a:r>
            <a:r>
              <a:rPr lang="en-US" dirty="0" smtClean="0"/>
              <a:t>is a condition that may cause a person to be unable to perform their work duties.  </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Critical Incident Stress </a:t>
            </a:r>
            <a:endParaRPr lang="en-US" dirty="0"/>
          </a:p>
        </p:txBody>
      </p:sp>
      <p:sp>
        <p:nvSpPr>
          <p:cNvPr id="3" name="Content Placeholder 2"/>
          <p:cNvSpPr>
            <a:spLocks noGrp="1"/>
          </p:cNvSpPr>
          <p:nvPr>
            <p:ph idx="1"/>
          </p:nvPr>
        </p:nvSpPr>
        <p:spPr/>
        <p:txBody>
          <a:bodyPr>
            <a:normAutofit/>
          </a:bodyPr>
          <a:lstStyle/>
          <a:p>
            <a:r>
              <a:rPr lang="en-US" b="1" dirty="0" smtClean="0"/>
              <a:t>Physical</a:t>
            </a:r>
          </a:p>
          <a:p>
            <a:pPr lvl="1"/>
            <a:r>
              <a:rPr lang="en-US" dirty="0" smtClean="0"/>
              <a:t>Fatigue</a:t>
            </a:r>
          </a:p>
          <a:p>
            <a:pPr lvl="1"/>
            <a:r>
              <a:rPr lang="en-US" dirty="0" smtClean="0"/>
              <a:t>Chills</a:t>
            </a:r>
          </a:p>
          <a:p>
            <a:pPr lvl="1"/>
            <a:r>
              <a:rPr lang="en-US" dirty="0" smtClean="0"/>
              <a:t>Unusual thirst</a:t>
            </a:r>
          </a:p>
          <a:p>
            <a:pPr lvl="1"/>
            <a:r>
              <a:rPr lang="en-US" dirty="0" smtClean="0"/>
              <a:t>Chest pain</a:t>
            </a:r>
          </a:p>
          <a:p>
            <a:pPr lvl="1"/>
            <a:r>
              <a:rPr lang="en-US" dirty="0" smtClean="0"/>
              <a:t>Headaches</a:t>
            </a:r>
          </a:p>
          <a:p>
            <a:pPr lvl="1"/>
            <a:r>
              <a:rPr lang="en-US" dirty="0" smtClean="0"/>
              <a:t>Dizziness</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Lifeguard’s Primary Duties</a:t>
            </a:r>
            <a:endParaRPr lang="en-US" dirty="0"/>
          </a:p>
        </p:txBody>
      </p:sp>
      <p:sp>
        <p:nvSpPr>
          <p:cNvPr id="3" name="Content Placeholder 2"/>
          <p:cNvSpPr>
            <a:spLocks noGrp="1"/>
          </p:cNvSpPr>
          <p:nvPr>
            <p:ph idx="1"/>
          </p:nvPr>
        </p:nvSpPr>
        <p:spPr/>
        <p:txBody>
          <a:bodyPr/>
          <a:lstStyle/>
          <a:p>
            <a:pPr lvl="0"/>
            <a:r>
              <a:rPr lang="en-US" dirty="0"/>
              <a:t>Enforcing facility policies and regulations</a:t>
            </a:r>
          </a:p>
          <a:p>
            <a:pPr lvl="0"/>
            <a:r>
              <a:rPr lang="en-US" dirty="0"/>
              <a:t>Educating patrons about facility rules and policies</a:t>
            </a:r>
          </a:p>
          <a:p>
            <a:pPr lvl="0"/>
            <a:r>
              <a:rPr lang="en-US" dirty="0"/>
              <a:t>Preventing injuries by reducing or eliminating dangerous behavior and hazards</a:t>
            </a:r>
          </a:p>
          <a:p>
            <a:pPr lvl="0"/>
            <a:r>
              <a:rPr lang="en-US" dirty="0"/>
              <a:t>Identifying and responding to emergencies, including quickly providing care</a:t>
            </a:r>
          </a:p>
          <a:p>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Critical Incident Stress </a:t>
            </a:r>
            <a:endParaRPr lang="en-US" dirty="0"/>
          </a:p>
        </p:txBody>
      </p:sp>
      <p:sp>
        <p:nvSpPr>
          <p:cNvPr id="3" name="Content Placeholder 2"/>
          <p:cNvSpPr>
            <a:spLocks noGrp="1"/>
          </p:cNvSpPr>
          <p:nvPr>
            <p:ph idx="1"/>
          </p:nvPr>
        </p:nvSpPr>
        <p:spPr/>
        <p:txBody>
          <a:bodyPr>
            <a:normAutofit/>
          </a:bodyPr>
          <a:lstStyle/>
          <a:p>
            <a:r>
              <a:rPr lang="en-US" b="1" dirty="0" smtClean="0"/>
              <a:t>Emotional</a:t>
            </a:r>
          </a:p>
          <a:p>
            <a:pPr lvl="1"/>
            <a:r>
              <a:rPr lang="en-US" dirty="0" smtClean="0"/>
              <a:t>Grief</a:t>
            </a:r>
            <a:endParaRPr lang="en-US" sz="3600" dirty="0" smtClean="0"/>
          </a:p>
          <a:p>
            <a:pPr lvl="1"/>
            <a:r>
              <a:rPr lang="en-US" dirty="0" smtClean="0"/>
              <a:t>Fear</a:t>
            </a:r>
            <a:endParaRPr lang="en-US" sz="3600" dirty="0" smtClean="0"/>
          </a:p>
          <a:p>
            <a:pPr lvl="1"/>
            <a:r>
              <a:rPr lang="en-US" dirty="0" smtClean="0"/>
              <a:t>Guilt</a:t>
            </a:r>
            <a:endParaRPr lang="en-US" sz="3600" dirty="0" smtClean="0"/>
          </a:p>
          <a:p>
            <a:pPr lvl="1"/>
            <a:r>
              <a:rPr lang="en-US" dirty="0" smtClean="0"/>
              <a:t>Intense anger</a:t>
            </a:r>
            <a:endParaRPr lang="en-US" sz="3600" dirty="0" smtClean="0"/>
          </a:p>
          <a:p>
            <a:pPr lvl="1"/>
            <a:r>
              <a:rPr lang="en-US" dirty="0" smtClean="0"/>
              <a:t>Apprehension and depression</a:t>
            </a:r>
            <a:endParaRPr lang="en-US" sz="3600" dirty="0" smtClean="0"/>
          </a:p>
          <a:p>
            <a:pPr lvl="1"/>
            <a:r>
              <a:rPr lang="en-US" dirty="0" smtClean="0"/>
              <a:t>Irritability</a:t>
            </a:r>
            <a:endParaRPr lang="en-US" sz="3600" dirty="0" smtClean="0"/>
          </a:p>
          <a:p>
            <a:pPr lvl="1"/>
            <a:r>
              <a:rPr lang="en-US" dirty="0" smtClean="0"/>
              <a:t>Chronic anxiety</a:t>
            </a:r>
            <a:endParaRPr lang="en-US" b="1"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Critical Incident Stress </a:t>
            </a:r>
            <a:endParaRPr lang="en-US" dirty="0"/>
          </a:p>
        </p:txBody>
      </p:sp>
      <p:sp>
        <p:nvSpPr>
          <p:cNvPr id="3" name="Content Placeholder 2"/>
          <p:cNvSpPr>
            <a:spLocks noGrp="1"/>
          </p:cNvSpPr>
          <p:nvPr>
            <p:ph idx="1"/>
          </p:nvPr>
        </p:nvSpPr>
        <p:spPr/>
        <p:txBody>
          <a:bodyPr>
            <a:normAutofit/>
          </a:bodyPr>
          <a:lstStyle/>
          <a:p>
            <a:r>
              <a:rPr lang="en-US" b="1" dirty="0" smtClean="0"/>
              <a:t>Cognitive</a:t>
            </a:r>
          </a:p>
          <a:p>
            <a:pPr lvl="1"/>
            <a:r>
              <a:rPr lang="en-US" dirty="0" smtClean="0"/>
              <a:t>Uncertainty</a:t>
            </a:r>
            <a:endParaRPr lang="en-US" sz="3600" dirty="0" smtClean="0"/>
          </a:p>
          <a:p>
            <a:pPr lvl="1"/>
            <a:r>
              <a:rPr lang="en-US" dirty="0" smtClean="0"/>
              <a:t>Confusion</a:t>
            </a:r>
            <a:endParaRPr lang="en-US" sz="3600" dirty="0" smtClean="0"/>
          </a:p>
          <a:p>
            <a:pPr lvl="1"/>
            <a:r>
              <a:rPr lang="en-US" dirty="0" smtClean="0"/>
              <a:t>Nightmares</a:t>
            </a:r>
            <a:endParaRPr lang="en-US" sz="3600" dirty="0" smtClean="0"/>
          </a:p>
          <a:p>
            <a:pPr lvl="1"/>
            <a:r>
              <a:rPr lang="en-US" dirty="0" smtClean="0"/>
              <a:t>Poor attention</a:t>
            </a:r>
            <a:endParaRPr lang="en-US" sz="3600" dirty="0" smtClean="0"/>
          </a:p>
          <a:p>
            <a:pPr lvl="1"/>
            <a:r>
              <a:rPr lang="en-US" dirty="0" smtClean="0"/>
              <a:t>decision making ability</a:t>
            </a:r>
            <a:endParaRPr lang="en-US" sz="3600" dirty="0" smtClean="0"/>
          </a:p>
          <a:p>
            <a:pPr lvl="1"/>
            <a:r>
              <a:rPr lang="en-US" dirty="0" smtClean="0"/>
              <a:t>Poor concentration, memory</a:t>
            </a:r>
            <a:endParaRPr lang="en-US" sz="3600" dirty="0" smtClean="0"/>
          </a:p>
          <a:p>
            <a:pPr lvl="1"/>
            <a:r>
              <a:rPr lang="en-US" dirty="0" smtClean="0"/>
              <a:t>Poor problem solving ability</a:t>
            </a:r>
            <a:endParaRPr lang="en-US" b="1"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Critical Incident Stress </a:t>
            </a:r>
            <a:endParaRPr lang="en-US" dirty="0"/>
          </a:p>
        </p:txBody>
      </p:sp>
      <p:sp>
        <p:nvSpPr>
          <p:cNvPr id="3" name="Content Placeholder 2"/>
          <p:cNvSpPr>
            <a:spLocks noGrp="1"/>
          </p:cNvSpPr>
          <p:nvPr>
            <p:ph idx="1"/>
          </p:nvPr>
        </p:nvSpPr>
        <p:spPr/>
        <p:txBody>
          <a:bodyPr>
            <a:normAutofit/>
          </a:bodyPr>
          <a:lstStyle/>
          <a:p>
            <a:r>
              <a:rPr lang="en-US" b="1" dirty="0" smtClean="0"/>
              <a:t>Behavioral</a:t>
            </a:r>
          </a:p>
          <a:p>
            <a:pPr lvl="1"/>
            <a:r>
              <a:rPr lang="en-US" dirty="0" smtClean="0"/>
              <a:t>Inability to rest</a:t>
            </a:r>
            <a:endParaRPr lang="en-US" sz="3600" dirty="0" smtClean="0"/>
          </a:p>
          <a:p>
            <a:pPr lvl="1"/>
            <a:r>
              <a:rPr lang="en-US" dirty="0" smtClean="0"/>
              <a:t>Withdrawal</a:t>
            </a:r>
            <a:endParaRPr lang="en-US" sz="3600" dirty="0" smtClean="0"/>
          </a:p>
          <a:p>
            <a:pPr lvl="1"/>
            <a:r>
              <a:rPr lang="en-US" dirty="0" smtClean="0"/>
              <a:t>Antisocial behavior</a:t>
            </a:r>
            <a:endParaRPr lang="en-US" sz="3600" dirty="0" smtClean="0"/>
          </a:p>
          <a:p>
            <a:pPr lvl="1"/>
            <a:r>
              <a:rPr lang="en-US" dirty="0" smtClean="0"/>
              <a:t>Increased alcohol consumption</a:t>
            </a:r>
            <a:endParaRPr lang="en-US" sz="3600" dirty="0" smtClean="0"/>
          </a:p>
          <a:p>
            <a:pPr lvl="1"/>
            <a:r>
              <a:rPr lang="en-US" dirty="0" smtClean="0"/>
              <a:t>Change in communications</a:t>
            </a:r>
            <a:endParaRPr lang="en-US" sz="3600" dirty="0" smtClean="0"/>
          </a:p>
          <a:p>
            <a:pPr lvl="1"/>
            <a:r>
              <a:rPr lang="en-US" dirty="0" smtClean="0"/>
              <a:t>Loss/increase in appetite</a:t>
            </a:r>
            <a:endParaRPr lang="en-US" b="1"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Critical Incident Stress </a:t>
            </a:r>
            <a:endParaRPr lang="en-US" dirty="0"/>
          </a:p>
        </p:txBody>
      </p:sp>
      <p:sp>
        <p:nvSpPr>
          <p:cNvPr id="3" name="Content Placeholder 2"/>
          <p:cNvSpPr>
            <a:spLocks noGrp="1"/>
          </p:cNvSpPr>
          <p:nvPr>
            <p:ph idx="1"/>
          </p:nvPr>
        </p:nvSpPr>
        <p:spPr/>
        <p:txBody>
          <a:bodyPr>
            <a:normAutofit lnSpcReduction="10000"/>
          </a:bodyPr>
          <a:lstStyle/>
          <a:p>
            <a:r>
              <a:rPr lang="en-US" dirty="0" smtClean="0"/>
              <a:t>If a staff member is experiencing any of these indicators after a major emergency, they must contact management.  </a:t>
            </a:r>
            <a:endParaRPr lang="en-US" dirty="0" smtClean="0"/>
          </a:p>
          <a:p>
            <a:r>
              <a:rPr lang="en-US" dirty="0" smtClean="0"/>
              <a:t>After </a:t>
            </a:r>
            <a:r>
              <a:rPr lang="en-US" dirty="0" smtClean="0"/>
              <a:t>a major incident, staff will be asked to sit in on a Critical Incident Stress Debriefing to talk about how to cope with the emergency that occurred.  </a:t>
            </a:r>
            <a:endParaRPr lang="en-US" dirty="0" smtClean="0"/>
          </a:p>
          <a:p>
            <a:r>
              <a:rPr lang="en-US" dirty="0" smtClean="0"/>
              <a:t>Counselors </a:t>
            </a:r>
            <a:r>
              <a:rPr lang="en-US" dirty="0" smtClean="0"/>
              <a:t>can also be provided for those who need further stress assistance.  </a:t>
            </a: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Lifeguard’s Secondary Duties</a:t>
            </a:r>
            <a:endParaRPr lang="en-US" dirty="0"/>
          </a:p>
        </p:txBody>
      </p:sp>
      <p:sp>
        <p:nvSpPr>
          <p:cNvPr id="3" name="Content Placeholder 2"/>
          <p:cNvSpPr>
            <a:spLocks noGrp="1"/>
          </p:cNvSpPr>
          <p:nvPr>
            <p:ph idx="1"/>
          </p:nvPr>
        </p:nvSpPr>
        <p:spPr/>
        <p:txBody>
          <a:bodyPr/>
          <a:lstStyle/>
          <a:p>
            <a:pPr lvl="0"/>
            <a:r>
              <a:rPr lang="en-US" dirty="0"/>
              <a:t>Completing maintenance logs</a:t>
            </a:r>
          </a:p>
          <a:p>
            <a:pPr lvl="0"/>
            <a:r>
              <a:rPr lang="en-US" dirty="0"/>
              <a:t>Selling concessions</a:t>
            </a:r>
          </a:p>
          <a:p>
            <a:pPr lvl="0"/>
            <a:r>
              <a:rPr lang="en-US" dirty="0"/>
              <a:t>Disinfecting restrooms</a:t>
            </a:r>
          </a:p>
          <a:p>
            <a:pPr lvl="0"/>
            <a:r>
              <a:rPr lang="en-US" dirty="0"/>
              <a:t>Cleaning the pool deck</a:t>
            </a:r>
          </a:p>
          <a:p>
            <a:pPr lvl="0"/>
            <a:r>
              <a:rPr lang="en-US" dirty="0"/>
              <a:t>Vacuuming the pool</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Injuries</a:t>
            </a:r>
            <a:endParaRPr lang="en-US" dirty="0"/>
          </a:p>
        </p:txBody>
      </p:sp>
      <p:sp>
        <p:nvSpPr>
          <p:cNvPr id="3" name="Content Placeholder 2"/>
          <p:cNvSpPr>
            <a:spLocks noGrp="1"/>
          </p:cNvSpPr>
          <p:nvPr>
            <p:ph idx="1"/>
          </p:nvPr>
        </p:nvSpPr>
        <p:spPr/>
        <p:txBody>
          <a:bodyPr>
            <a:normAutofit fontScale="92500"/>
          </a:bodyPr>
          <a:lstStyle/>
          <a:p>
            <a:r>
              <a:rPr lang="en-US" sz="3600" dirty="0" smtClean="0"/>
              <a:t>Two main accidents to prevent</a:t>
            </a:r>
          </a:p>
          <a:p>
            <a:pPr lvl="1"/>
            <a:r>
              <a:rPr lang="en-US" sz="3600" dirty="0"/>
              <a:t>Drowning</a:t>
            </a:r>
          </a:p>
          <a:p>
            <a:pPr lvl="1"/>
            <a:r>
              <a:rPr lang="en-US" sz="3600" dirty="0"/>
              <a:t>Head, Neck and Back (Spinal Cord) </a:t>
            </a:r>
            <a:r>
              <a:rPr lang="en-US" sz="3600" dirty="0" smtClean="0"/>
              <a:t>Injuries</a:t>
            </a:r>
          </a:p>
          <a:p>
            <a:pPr lvl="0"/>
            <a:r>
              <a:rPr lang="en-US" sz="3600" dirty="0" smtClean="0"/>
              <a:t>Other Life Threatening Emergencies:</a:t>
            </a:r>
          </a:p>
          <a:p>
            <a:pPr lvl="1"/>
            <a:r>
              <a:rPr lang="en-US" sz="3600" dirty="0"/>
              <a:t>Cardiac Emergencies</a:t>
            </a:r>
          </a:p>
          <a:p>
            <a:pPr lvl="1"/>
            <a:r>
              <a:rPr lang="en-US" sz="3600" dirty="0"/>
              <a:t>Breathing Emergencies</a:t>
            </a:r>
          </a:p>
          <a:p>
            <a:pPr lvl="1"/>
            <a:r>
              <a:rPr lang="en-US" sz="3600" dirty="0"/>
              <a:t>Severe Bleeding</a:t>
            </a:r>
          </a:p>
          <a:p>
            <a:pPr lvl="0"/>
            <a:endParaRPr lang="en-US" sz="4000" dirty="0"/>
          </a:p>
          <a:p>
            <a:pPr lvl="1"/>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Non-Life </a:t>
            </a:r>
            <a:br>
              <a:rPr lang="en-US" dirty="0" smtClean="0"/>
            </a:br>
            <a:r>
              <a:rPr lang="en-US" dirty="0" smtClean="0"/>
              <a:t>Threatening Incidents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Sprains and Strains</a:t>
            </a:r>
          </a:p>
          <a:p>
            <a:pPr lvl="0"/>
            <a:r>
              <a:rPr lang="en-US" dirty="0"/>
              <a:t>Cuts and Scrapes</a:t>
            </a:r>
          </a:p>
          <a:p>
            <a:pPr lvl="0"/>
            <a:r>
              <a:rPr lang="en-US" dirty="0"/>
              <a:t>Muscle Cramps</a:t>
            </a:r>
          </a:p>
          <a:p>
            <a:pPr lvl="0"/>
            <a:r>
              <a:rPr lang="en-US" dirty="0"/>
              <a:t>Diabetic Emergencies</a:t>
            </a:r>
          </a:p>
          <a:p>
            <a:pPr lvl="0"/>
            <a:r>
              <a:rPr lang="en-US" dirty="0"/>
              <a:t>Strokes</a:t>
            </a:r>
          </a:p>
          <a:p>
            <a:pPr lvl="0"/>
            <a:r>
              <a:rPr lang="en-US" dirty="0"/>
              <a:t>Seizures</a:t>
            </a:r>
          </a:p>
          <a:p>
            <a:pPr lvl="0"/>
            <a:r>
              <a:rPr lang="en-US" dirty="0"/>
              <a:t>Allergic Reactions</a:t>
            </a:r>
          </a:p>
          <a:p>
            <a:pPr lvl="0"/>
            <a:r>
              <a:rPr lang="en-US" dirty="0"/>
              <a:t>Dislocations and broken bones</a:t>
            </a:r>
          </a:p>
          <a:p>
            <a:pPr lvl="0"/>
            <a:r>
              <a:rPr lang="en-US" dirty="0"/>
              <a:t>Hypothermia</a:t>
            </a:r>
          </a:p>
          <a:p>
            <a:pPr lvl="0"/>
            <a:r>
              <a:rPr lang="en-US" dirty="0" smtClean="0"/>
              <a:t>Hyperthermia</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Job Description Items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Maintains constant surveillance of patrons in the facility; acts immediately and appropriately to secure safety of patrons in the event of emergency.</a:t>
            </a:r>
          </a:p>
          <a:p>
            <a:pPr lvl="0"/>
            <a:r>
              <a:rPr lang="en-US" dirty="0"/>
              <a:t>Provides emergency care and treatment as required until the arrival of emergency medical services.</a:t>
            </a:r>
          </a:p>
          <a:p>
            <a:pPr lvl="0"/>
            <a:r>
              <a:rPr lang="en-US" dirty="0"/>
              <a:t>Presents professional appearance and attitude at all times, and maintains a high standard of customer service.</a:t>
            </a:r>
          </a:p>
          <a:p>
            <a:pPr lvl="0"/>
            <a:r>
              <a:rPr lang="en-US" dirty="0"/>
              <a:t>Assisting with special events such as swimming meets, pool parties and fund-raising events. </a:t>
            </a:r>
          </a:p>
          <a:p>
            <a:pPr lvl="0"/>
            <a:r>
              <a:rPr lang="en-US" dirty="0"/>
              <a:t>Assisting with pool sanitation duties, general and/or daily pools, decks and grounds maintenance and pre- and post- season opening and closing activities.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Job Description Items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Enforcing </a:t>
            </a:r>
            <a:r>
              <a:rPr lang="en-US" dirty="0"/>
              <a:t>the facility rules as established by the departments of health or the Board of Directors and as directed by pool management. </a:t>
            </a:r>
          </a:p>
          <a:p>
            <a:pPr lvl="0"/>
            <a:r>
              <a:rPr lang="en-US" dirty="0"/>
              <a:t>Assisting with pool office activities such as admissions, concessions, answering the telephone and P.A. announcements. </a:t>
            </a:r>
          </a:p>
          <a:p>
            <a:pPr lvl="0"/>
            <a:r>
              <a:rPr lang="en-US" dirty="0"/>
              <a:t>Informing the pool management of situations that need attention such as emergencies, accidents, behavioral situations requiring the notification of law enforcement personnel, major maintenance needs, or other property issues.</a:t>
            </a:r>
          </a:p>
          <a:p>
            <a:pPr lvl="0"/>
            <a:r>
              <a:rPr lang="en-US" dirty="0"/>
              <a:t>Participate in regular in-service trainings.</a:t>
            </a:r>
          </a:p>
          <a:p>
            <a:pPr lvl="0"/>
            <a:r>
              <a:rPr lang="en-US" dirty="0"/>
              <a:t>Performs miscellaneous job-related duties as assigned.</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Aquatics Team (Besides Lifeguards)</a:t>
            </a:r>
            <a:endParaRPr lang="en-US" dirty="0"/>
          </a:p>
        </p:txBody>
      </p:sp>
      <p:sp>
        <p:nvSpPr>
          <p:cNvPr id="3" name="Content Placeholder 2"/>
          <p:cNvSpPr>
            <a:spLocks noGrp="1"/>
          </p:cNvSpPr>
          <p:nvPr>
            <p:ph idx="1"/>
          </p:nvPr>
        </p:nvSpPr>
        <p:spPr/>
        <p:txBody>
          <a:bodyPr/>
          <a:lstStyle/>
          <a:p>
            <a:r>
              <a:rPr lang="en-US" dirty="0" smtClean="0"/>
              <a:t>Management</a:t>
            </a:r>
          </a:p>
          <a:p>
            <a:r>
              <a:rPr lang="en-US" dirty="0" smtClean="0"/>
              <a:t>Support Staff</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Complying with regulations (local, state and federal)</a:t>
            </a:r>
          </a:p>
          <a:p>
            <a:pPr lvl="0"/>
            <a:r>
              <a:rPr lang="en-US" dirty="0"/>
              <a:t>Establishing facility policies and procedures</a:t>
            </a:r>
          </a:p>
          <a:p>
            <a:pPr lvl="0"/>
            <a:r>
              <a:rPr lang="en-US" dirty="0"/>
              <a:t>Maintaining required records</a:t>
            </a:r>
          </a:p>
          <a:p>
            <a:pPr lvl="0"/>
            <a:r>
              <a:rPr lang="en-US" dirty="0"/>
              <a:t>Maintaining a safe environment for both customers and staff</a:t>
            </a:r>
          </a:p>
          <a:p>
            <a:pPr lvl="0"/>
            <a:r>
              <a:rPr lang="en-US" dirty="0"/>
              <a:t>Budgeting</a:t>
            </a:r>
          </a:p>
          <a:p>
            <a:pPr lvl="0"/>
            <a:r>
              <a:rPr lang="en-US" dirty="0"/>
              <a:t>Assisting during and after an emergency.</a:t>
            </a:r>
          </a:p>
          <a:p>
            <a:pPr lvl="0"/>
            <a:r>
              <a:rPr lang="en-US" dirty="0"/>
              <a:t>Addressing unsafe conditions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Pre </a:t>
            </a:r>
            <a:r>
              <a:rPr lang="en-US" b="1" dirty="0" smtClean="0"/>
              <a:t>Screen</a:t>
            </a:r>
            <a:endParaRPr lang="en-US" dirty="0"/>
          </a:p>
        </p:txBody>
      </p:sp>
      <p:sp>
        <p:nvSpPr>
          <p:cNvPr id="3" name="Content Placeholder 2"/>
          <p:cNvSpPr>
            <a:spLocks noGrp="1"/>
          </p:cNvSpPr>
          <p:nvPr>
            <p:ph idx="1"/>
          </p:nvPr>
        </p:nvSpPr>
        <p:spPr/>
        <p:txBody>
          <a:bodyPr>
            <a:normAutofit/>
          </a:bodyPr>
          <a:lstStyle/>
          <a:p>
            <a:pPr lvl="0"/>
            <a:r>
              <a:rPr lang="en-US" dirty="0"/>
              <a:t>Be at least 16 years old by the end of the course</a:t>
            </a:r>
          </a:p>
          <a:p>
            <a:r>
              <a:rPr lang="en-US" dirty="0"/>
              <a:t>Swim 400 continuous yards.  </a:t>
            </a:r>
            <a:endParaRPr lang="en-US" dirty="0" smtClean="0"/>
          </a:p>
          <a:p>
            <a:pPr lvl="1"/>
            <a:r>
              <a:rPr lang="en-US" dirty="0" smtClean="0"/>
              <a:t>First </a:t>
            </a:r>
            <a:r>
              <a:rPr lang="en-US" dirty="0"/>
              <a:t>100 yards is front crawl (with rhythmic breathing to either the front or the </a:t>
            </a:r>
            <a:r>
              <a:rPr lang="en-US" dirty="0" smtClean="0"/>
              <a:t>side)</a:t>
            </a:r>
          </a:p>
          <a:p>
            <a:pPr lvl="1"/>
            <a:r>
              <a:rPr lang="en-US" dirty="0" smtClean="0"/>
              <a:t>Next </a:t>
            </a:r>
            <a:r>
              <a:rPr lang="en-US" dirty="0"/>
              <a:t>100 yards is breaststroke (one pull, one breath and one glide-in that order).  </a:t>
            </a:r>
            <a:endParaRPr lang="en-US" dirty="0" smtClean="0"/>
          </a:p>
          <a:p>
            <a:pPr lvl="1"/>
            <a:r>
              <a:rPr lang="en-US" dirty="0" smtClean="0"/>
              <a:t>Remaining </a:t>
            </a:r>
            <a:r>
              <a:rPr lang="en-US" dirty="0"/>
              <a:t>200 yards can be either front crawl or breaststroke.</a:t>
            </a:r>
          </a:p>
        </p:txBody>
      </p:sp>
      <p:pic>
        <p:nvPicPr>
          <p:cNvPr id="4" name="Picture 2"/>
          <p:cNvPicPr>
            <a:picLocks noChangeAspect="1" noChangeArrowheads="1"/>
          </p:cNvPicPr>
          <p:nvPr/>
        </p:nvPicPr>
        <p:blipFill>
          <a:blip r:embed="rId2" cstate="print"/>
          <a:srcRect/>
          <a:stretch>
            <a:fillRect/>
          </a:stretch>
        </p:blipFill>
        <p:spPr bwMode="auto">
          <a:xfrm>
            <a:off x="3581400" y="6239933"/>
            <a:ext cx="5562600" cy="61806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Staff</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Maintenance workers</a:t>
            </a:r>
          </a:p>
          <a:p>
            <a:r>
              <a:rPr lang="en-US" dirty="0" smtClean="0"/>
              <a:t>Custodial </a:t>
            </a:r>
            <a:r>
              <a:rPr lang="en-US" dirty="0"/>
              <a:t>staff, front </a:t>
            </a:r>
            <a:r>
              <a:rPr lang="en-US" dirty="0" smtClean="0"/>
              <a:t>desk</a:t>
            </a:r>
          </a:p>
          <a:p>
            <a:r>
              <a:rPr lang="en-US" dirty="0" smtClean="0"/>
              <a:t>Concessions staff</a:t>
            </a:r>
          </a:p>
          <a:p>
            <a:r>
              <a:rPr lang="en-US" dirty="0" smtClean="0"/>
              <a:t>Swim </a:t>
            </a:r>
            <a:r>
              <a:rPr lang="en-US" dirty="0"/>
              <a:t>lesson </a:t>
            </a:r>
            <a:r>
              <a:rPr lang="en-US" dirty="0" smtClean="0"/>
              <a:t>instructors</a:t>
            </a:r>
          </a:p>
          <a:p>
            <a:r>
              <a:rPr lang="en-US" dirty="0" smtClean="0"/>
              <a:t>Security guards  </a:t>
            </a:r>
          </a:p>
          <a:p>
            <a:endParaRPr lang="en-US" dirty="0" smtClean="0"/>
          </a:p>
          <a:p>
            <a:r>
              <a:rPr lang="en-US" dirty="0" smtClean="0"/>
              <a:t>All </a:t>
            </a:r>
            <a:r>
              <a:rPr lang="en-US" dirty="0"/>
              <a:t>can play a role in </a:t>
            </a:r>
            <a:r>
              <a:rPr lang="en-US" dirty="0" smtClean="0"/>
              <a:t>the </a:t>
            </a:r>
            <a:r>
              <a:rPr lang="en-US" dirty="0"/>
              <a:t>facility emergency action </a:t>
            </a:r>
            <a:r>
              <a:rPr lang="en-US" dirty="0" smtClean="0"/>
              <a:t>plan. </a:t>
            </a:r>
          </a:p>
          <a:p>
            <a:pPr lvl="1"/>
            <a:r>
              <a:rPr lang="en-US" dirty="0" smtClean="0"/>
              <a:t>Example:  The </a:t>
            </a:r>
            <a:r>
              <a:rPr lang="en-US" dirty="0"/>
              <a:t>front desk staff may be trained to help the lifeguard remove the victim from the water.  </a:t>
            </a:r>
            <a:endParaRPr lang="en-US" dirty="0" smtClean="0"/>
          </a:p>
          <a:p>
            <a:pPr lvl="1"/>
            <a:r>
              <a:rPr lang="en-US" dirty="0" smtClean="0"/>
              <a:t>Example:  A security </a:t>
            </a:r>
            <a:r>
              <a:rPr lang="en-US" dirty="0"/>
              <a:t>guard can help with crowd control, provide first aid or escort emergency responders in and out of the facility efficiently.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Considerations</a:t>
            </a:r>
            <a:endParaRPr lang="en-US" dirty="0"/>
          </a:p>
        </p:txBody>
      </p:sp>
      <p:sp>
        <p:nvSpPr>
          <p:cNvPr id="3" name="Content Placeholder 2"/>
          <p:cNvSpPr>
            <a:spLocks noGrp="1"/>
          </p:cNvSpPr>
          <p:nvPr>
            <p:ph idx="1"/>
          </p:nvPr>
        </p:nvSpPr>
        <p:spPr/>
        <p:txBody>
          <a:bodyPr/>
          <a:lstStyle/>
          <a:p>
            <a:r>
              <a:rPr lang="en-US" dirty="0"/>
              <a:t>Duty to </a:t>
            </a:r>
            <a:r>
              <a:rPr lang="en-US" dirty="0" smtClean="0"/>
              <a:t>Act</a:t>
            </a:r>
          </a:p>
          <a:p>
            <a:pPr lvl="1"/>
            <a:r>
              <a:rPr lang="en-US" dirty="0"/>
              <a:t>Lifeguards, in many cases, have a duty to respond to an emergency while working</a:t>
            </a:r>
          </a:p>
          <a:p>
            <a:r>
              <a:rPr lang="en-US" dirty="0" smtClean="0"/>
              <a:t>Standard of Care</a:t>
            </a:r>
          </a:p>
          <a:p>
            <a:pPr lvl="1"/>
            <a:r>
              <a:rPr lang="en-US" dirty="0"/>
              <a:t>This is the minimum level of expectations lifeguard must adhere to when working.</a:t>
            </a:r>
            <a:endParaRPr lang="en-US" dirty="0" smtClean="0"/>
          </a:p>
          <a:p>
            <a:r>
              <a:rPr lang="en-US" dirty="0" smtClean="0"/>
              <a:t>Negligence</a:t>
            </a:r>
          </a:p>
          <a:p>
            <a:pPr lvl="1"/>
            <a:r>
              <a:rPr lang="en-US" dirty="0" smtClean="0"/>
              <a:t>Failing to meet the standard of care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Considerations</a:t>
            </a:r>
            <a:endParaRPr lang="en-US" dirty="0"/>
          </a:p>
        </p:txBody>
      </p:sp>
      <p:sp>
        <p:nvSpPr>
          <p:cNvPr id="3" name="Content Placeholder 2"/>
          <p:cNvSpPr>
            <a:spLocks noGrp="1"/>
          </p:cNvSpPr>
          <p:nvPr>
            <p:ph idx="1"/>
          </p:nvPr>
        </p:nvSpPr>
        <p:spPr/>
        <p:txBody>
          <a:bodyPr>
            <a:normAutofit/>
          </a:bodyPr>
          <a:lstStyle/>
          <a:p>
            <a:r>
              <a:rPr lang="en-US" b="1" dirty="0"/>
              <a:t>Good Samaritan Laws</a:t>
            </a:r>
            <a:endParaRPr lang="en-US" dirty="0"/>
          </a:p>
          <a:p>
            <a:pPr lvl="1"/>
            <a:r>
              <a:rPr lang="en-US" dirty="0" smtClean="0"/>
              <a:t>All states have the law, to protect do </a:t>
            </a:r>
            <a:r>
              <a:rPr lang="en-US" dirty="0" err="1" smtClean="0"/>
              <a:t>gooders</a:t>
            </a:r>
            <a:r>
              <a:rPr lang="en-US" dirty="0" smtClean="0"/>
              <a:t>, but may not apply to a lifeguard who has a duty to act.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a:t>
            </a:r>
            <a:endParaRPr lang="en-US" dirty="0"/>
          </a:p>
        </p:txBody>
      </p:sp>
      <p:sp>
        <p:nvSpPr>
          <p:cNvPr id="3" name="Content Placeholder 2"/>
          <p:cNvSpPr>
            <a:spLocks noGrp="1"/>
          </p:cNvSpPr>
          <p:nvPr>
            <p:ph idx="1"/>
          </p:nvPr>
        </p:nvSpPr>
        <p:spPr/>
        <p:txBody>
          <a:bodyPr/>
          <a:lstStyle/>
          <a:p>
            <a:r>
              <a:rPr lang="en-US" dirty="0" smtClean="0"/>
              <a:t>Consent is required for:</a:t>
            </a:r>
          </a:p>
          <a:p>
            <a:pPr lvl="1"/>
            <a:r>
              <a:rPr lang="en-US" dirty="0"/>
              <a:t>C</a:t>
            </a:r>
            <a:r>
              <a:rPr lang="en-US" dirty="0" smtClean="0"/>
              <a:t>onscious adults </a:t>
            </a:r>
          </a:p>
          <a:p>
            <a:pPr lvl="1"/>
            <a:r>
              <a:rPr lang="en-US" dirty="0" smtClean="0"/>
              <a:t>Minors (the non hard hat kind) that are accompanied by a parent.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Implied Consent</a:t>
            </a:r>
            <a:endParaRPr lang="en-US" dirty="0"/>
          </a:p>
        </p:txBody>
      </p:sp>
      <p:sp>
        <p:nvSpPr>
          <p:cNvPr id="3" name="Content Placeholder 2"/>
          <p:cNvSpPr>
            <a:spLocks noGrp="1"/>
          </p:cNvSpPr>
          <p:nvPr>
            <p:ph idx="1"/>
          </p:nvPr>
        </p:nvSpPr>
        <p:spPr/>
        <p:txBody>
          <a:bodyPr/>
          <a:lstStyle/>
          <a:p>
            <a:r>
              <a:rPr lang="en-US" dirty="0" smtClean="0"/>
              <a:t>Unresponsive Adult</a:t>
            </a:r>
          </a:p>
          <a:p>
            <a:pPr marL="1200150" lvl="3" indent="-342900"/>
            <a:r>
              <a:rPr lang="en-US" dirty="0" smtClean="0"/>
              <a:t>It does not matter if they did not want your help while conscious.  </a:t>
            </a:r>
          </a:p>
          <a:p>
            <a:r>
              <a:rPr lang="en-US" dirty="0" smtClean="0"/>
              <a:t>Unaccompanied Minors</a:t>
            </a:r>
          </a:p>
          <a:p>
            <a:pPr lvl="1"/>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Refusal of Care</a:t>
            </a:r>
            <a:endParaRPr lang="en-US" dirty="0"/>
          </a:p>
        </p:txBody>
      </p:sp>
      <p:sp>
        <p:nvSpPr>
          <p:cNvPr id="3" name="Content Placeholder 2"/>
          <p:cNvSpPr>
            <a:spLocks noGrp="1"/>
          </p:cNvSpPr>
          <p:nvPr>
            <p:ph idx="1"/>
          </p:nvPr>
        </p:nvSpPr>
        <p:spPr/>
        <p:txBody>
          <a:bodyPr/>
          <a:lstStyle/>
          <a:p>
            <a:r>
              <a:rPr lang="en-US" dirty="0"/>
              <a:t>It is not uncommon for a victim to refuse treatment.  Since many lifeguards have a duty to act, it is important to document the victim’s refusal for treatment.  Please follow your facility’s procedures in documenting a refusal of care</a:t>
            </a:r>
            <a:r>
              <a:rPr lang="en-US" dirty="0" smtClean="0"/>
              <a:t>.</a:t>
            </a:r>
          </a:p>
          <a:p>
            <a:r>
              <a:rPr lang="en-US" dirty="0" smtClean="0"/>
              <a:t>You do not need permission to Call 911.  </a:t>
            </a:r>
            <a:endParaRPr lang="en-US" dirty="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Abandonment</a:t>
            </a:r>
            <a:endParaRPr lang="en-US" dirty="0"/>
          </a:p>
        </p:txBody>
      </p:sp>
      <p:sp>
        <p:nvSpPr>
          <p:cNvPr id="3" name="Content Placeholder 2"/>
          <p:cNvSpPr>
            <a:spLocks noGrp="1"/>
          </p:cNvSpPr>
          <p:nvPr>
            <p:ph idx="1"/>
          </p:nvPr>
        </p:nvSpPr>
        <p:spPr/>
        <p:txBody>
          <a:bodyPr/>
          <a:lstStyle/>
          <a:p>
            <a:r>
              <a:rPr lang="en-US" dirty="0" smtClean="0"/>
              <a:t>Only stop providing care in the following scenarios:</a:t>
            </a:r>
          </a:p>
          <a:p>
            <a:pPr lvl="1"/>
            <a:r>
              <a:rPr lang="en-US" dirty="0" smtClean="0"/>
              <a:t>Scene becomes unsafe</a:t>
            </a:r>
          </a:p>
          <a:p>
            <a:pPr lvl="1"/>
            <a:r>
              <a:rPr lang="en-US" dirty="0" smtClean="0"/>
              <a:t>Someone with equal or greater training takes over</a:t>
            </a:r>
          </a:p>
          <a:p>
            <a:pPr lvl="1"/>
            <a:r>
              <a:rPr lang="en-US" dirty="0" smtClean="0"/>
              <a:t>You are mentally or physically too exhausted to continue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p:txBody>
          <a:bodyPr/>
          <a:lstStyle/>
          <a:p>
            <a:r>
              <a:rPr lang="en-US" dirty="0"/>
              <a:t>Information about a victim should not be shared with anyone-unless they are involved in the care or follow-up investigation of the incident. </a:t>
            </a: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p:txBody>
          <a:bodyPr/>
          <a:lstStyle/>
          <a:p>
            <a:r>
              <a:rPr lang="en-US" dirty="0"/>
              <a:t>There have been many cases of healthcare providers violating patient confidentiality on social media websites.  </a:t>
            </a:r>
            <a:endParaRPr lang="en-US" dirty="0" smtClean="0"/>
          </a:p>
          <a:p>
            <a:r>
              <a:rPr lang="en-US" dirty="0" smtClean="0"/>
              <a:t>A </a:t>
            </a:r>
            <a:r>
              <a:rPr lang="en-US" dirty="0"/>
              <a:t>good practice would be to NOT post any information about an incident that happened while working as a lifeguard.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p:txBody>
          <a:bodyPr/>
          <a:lstStyle/>
          <a:p>
            <a:r>
              <a:rPr lang="en-US" dirty="0" smtClean="0"/>
              <a:t>If your pool does not have a policy on social media, below is a good resource: </a:t>
            </a:r>
          </a:p>
          <a:p>
            <a:endParaRPr lang="en-US" sz="2800" u="sng" dirty="0" smtClean="0">
              <a:solidFill>
                <a:schemeClr val="accent2">
                  <a:lumMod val="75000"/>
                </a:schemeClr>
              </a:solidFill>
            </a:endParaRPr>
          </a:p>
          <a:p>
            <a:endParaRPr lang="en-US" sz="2800" u="sng" dirty="0" smtClean="0">
              <a:solidFill>
                <a:schemeClr val="accent2">
                  <a:lumMod val="75000"/>
                </a:schemeClr>
              </a:solidFill>
            </a:endParaRPr>
          </a:p>
          <a:p>
            <a:pPr algn="ctr">
              <a:buNone/>
            </a:pPr>
            <a:r>
              <a:rPr lang="en-US" sz="2800" u="sng" dirty="0" smtClean="0">
                <a:solidFill>
                  <a:schemeClr val="accent2">
                    <a:lumMod val="75000"/>
                  </a:schemeClr>
                </a:solidFill>
              </a:rPr>
              <a:t>https</a:t>
            </a:r>
            <a:r>
              <a:rPr lang="en-US" sz="2800" u="sng" dirty="0" smtClean="0">
                <a:solidFill>
                  <a:schemeClr val="accent2">
                    <a:lumMod val="75000"/>
                  </a:schemeClr>
                </a:solidFill>
              </a:rPr>
              <a:t>://www.ncsbn.org/SocialMedia_rev4-13.pdf</a:t>
            </a:r>
            <a:endParaRPr lang="en-US" sz="2800" dirty="0" smtClean="0">
              <a:solidFill>
                <a:schemeClr val="accent2">
                  <a:lumMod val="75000"/>
                </a:schemeClr>
              </a:solidFill>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 Screen</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Starting at one side of the pool, swim 20 yards and submerge AT LEAST 7 feet to retrieve a 10 lb object and swim it back to the starting point.  Both hands must remain on the object on the return swim to the wall.  Place the object on the side of the pool and exit the pool.  The time stops when the swimmer completely exits the pool.  The time limit is 90 seconds.  </a:t>
            </a:r>
          </a:p>
          <a:p>
            <a:pPr lvl="0"/>
            <a:r>
              <a:rPr lang="en-US" dirty="0"/>
              <a:t>Tread water in at least 7 feet of water for not less than 5 minutes with the student’s hands tucked under their armpits.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Documentation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If there is no record, how do we know something happened?</a:t>
            </a:r>
          </a:p>
          <a:p>
            <a:r>
              <a:rPr lang="en-US" dirty="0" smtClean="0"/>
              <a:t>Every facility should have their own standard on when and how to document an incident</a:t>
            </a:r>
            <a:r>
              <a:rPr lang="en-US" dirty="0" smtClean="0"/>
              <a:t>.</a:t>
            </a:r>
          </a:p>
          <a:p>
            <a:r>
              <a:rPr lang="en-US" dirty="0" smtClean="0">
                <a:solidFill>
                  <a:schemeClr val="accent2">
                    <a:lumMod val="75000"/>
                  </a:schemeClr>
                </a:solidFill>
              </a:rPr>
              <a:t>A good rule to follow: </a:t>
            </a:r>
            <a:r>
              <a:rPr lang="en-US" dirty="0" smtClean="0"/>
              <a:t>If </a:t>
            </a:r>
            <a:r>
              <a:rPr lang="en-US" dirty="0" smtClean="0"/>
              <a:t>a customer requests a Band-Aid, and they apply it to themselves, no documentation is needed.  However, if you, or another lifeguard, put the Band-Aid on the victim, the incident should be documented.</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Types of </a:t>
            </a:r>
            <a:r>
              <a:rPr lang="en-US" b="1" dirty="0" smtClean="0"/>
              <a:t>Facilities</a:t>
            </a:r>
            <a:endParaRPr lang="en-US" dirty="0"/>
          </a:p>
        </p:txBody>
      </p:sp>
      <p:sp>
        <p:nvSpPr>
          <p:cNvPr id="3" name="Content Placeholder 2"/>
          <p:cNvSpPr>
            <a:spLocks noGrp="1"/>
          </p:cNvSpPr>
          <p:nvPr>
            <p:ph idx="1"/>
          </p:nvPr>
        </p:nvSpPr>
        <p:spPr/>
        <p:txBody>
          <a:bodyPr/>
          <a:lstStyle/>
          <a:p>
            <a:r>
              <a:rPr lang="en-US" b="1" dirty="0" smtClean="0"/>
              <a:t>Water Parks  </a:t>
            </a:r>
            <a:endParaRPr lang="en-US" dirty="0" smtClean="0"/>
          </a:p>
          <a:p>
            <a:r>
              <a:rPr lang="en-US" b="1" dirty="0" smtClean="0"/>
              <a:t>Waterfronts (both surf and non-surf) </a:t>
            </a:r>
            <a:r>
              <a:rPr lang="en-US" dirty="0" smtClean="0"/>
              <a:t> </a:t>
            </a:r>
          </a:p>
          <a:p>
            <a:r>
              <a:rPr lang="en-US" b="1" dirty="0" smtClean="0"/>
              <a:t>Standalone Swimming Pool </a:t>
            </a:r>
            <a:endParaRPr lang="en-US" dirty="0" smtClean="0"/>
          </a:p>
          <a:p>
            <a:r>
              <a:rPr lang="en-US" b="1" dirty="0" smtClean="0"/>
              <a:t>Multi-Attraction </a:t>
            </a:r>
            <a:r>
              <a:rPr lang="en-US" b="1" dirty="0" smtClean="0"/>
              <a:t>Facilities </a:t>
            </a:r>
            <a:endParaRPr lang="en-US" b="1" dirty="0" smtClean="0"/>
          </a:p>
          <a:p>
            <a:r>
              <a:rPr lang="en-US" b="1" dirty="0" smtClean="0"/>
              <a:t>Spray/Splash Park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Decision </a:t>
            </a:r>
            <a:r>
              <a:rPr lang="en-US" b="1" dirty="0" smtClean="0"/>
              <a:t>Making</a:t>
            </a:r>
            <a:endParaRPr lang="en-US" dirty="0"/>
          </a:p>
        </p:txBody>
      </p:sp>
      <p:sp>
        <p:nvSpPr>
          <p:cNvPr id="3" name="Content Placeholder 2"/>
          <p:cNvSpPr>
            <a:spLocks noGrp="1"/>
          </p:cNvSpPr>
          <p:nvPr>
            <p:ph idx="1"/>
          </p:nvPr>
        </p:nvSpPr>
        <p:spPr/>
        <p:txBody>
          <a:bodyPr/>
          <a:lstStyle/>
          <a:p>
            <a:r>
              <a:rPr lang="en-US" b="1" dirty="0" smtClean="0"/>
              <a:t>Situation</a:t>
            </a:r>
          </a:p>
          <a:p>
            <a:r>
              <a:rPr lang="en-US" b="1" dirty="0" smtClean="0"/>
              <a:t>Options</a:t>
            </a:r>
          </a:p>
          <a:p>
            <a:r>
              <a:rPr lang="en-US" b="1" dirty="0" smtClean="0"/>
              <a:t>Disadvantages</a:t>
            </a:r>
          </a:p>
          <a:p>
            <a:r>
              <a:rPr lang="en-US" b="1" dirty="0" smtClean="0"/>
              <a:t>Advantages</a:t>
            </a:r>
          </a:p>
          <a:p>
            <a:r>
              <a:rPr lang="en-US" b="1" dirty="0" smtClean="0"/>
              <a:t>Solution</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SODAS Activity</a:t>
            </a:r>
            <a:endParaRPr lang="en-US" dirty="0"/>
          </a:p>
        </p:txBody>
      </p:sp>
      <p:sp>
        <p:nvSpPr>
          <p:cNvPr id="3" name="Content Placeholder 2"/>
          <p:cNvSpPr>
            <a:spLocks noGrp="1"/>
          </p:cNvSpPr>
          <p:nvPr>
            <p:ph idx="1"/>
          </p:nvPr>
        </p:nvSpPr>
        <p:spPr/>
        <p:txBody>
          <a:bodyPr/>
          <a:lstStyle/>
          <a:p>
            <a:r>
              <a:rPr lang="en-US" dirty="0" smtClean="0"/>
              <a:t>Read the example on the next page.  With a partner, take 5-10 minutes and complete the two exercise and come to a consensus with your partner on how you would respond to each scenario.</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solidFill>
              </a:rPr>
              <a:t>Chapter </a:t>
            </a:r>
            <a:r>
              <a:rPr lang="en-US" dirty="0" smtClean="0">
                <a:solidFill>
                  <a:schemeClr val="accent1"/>
                </a:solidFill>
              </a:rPr>
              <a:t>3</a:t>
            </a:r>
            <a:endParaRPr lang="en-US" dirty="0">
              <a:solidFill>
                <a:schemeClr val="accent1"/>
              </a:solidFill>
            </a:endParaRPr>
          </a:p>
        </p:txBody>
      </p:sp>
      <p:sp>
        <p:nvSpPr>
          <p:cNvPr id="3" name="Subtitle 2"/>
          <p:cNvSpPr>
            <a:spLocks noGrp="1"/>
          </p:cNvSpPr>
          <p:nvPr>
            <p:ph type="subTitle" idx="1"/>
          </p:nvPr>
        </p:nvSpPr>
        <p:spPr/>
        <p:txBody>
          <a:bodyPr/>
          <a:lstStyle/>
          <a:p>
            <a:r>
              <a:rPr lang="en-US" b="1" dirty="0" smtClean="0"/>
              <a:t>Surveillance and Scanning</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Swimmers</a:t>
            </a:r>
            <a:endParaRPr lang="en-US" dirty="0"/>
          </a:p>
        </p:txBody>
      </p:sp>
      <p:sp>
        <p:nvSpPr>
          <p:cNvPr id="3" name="Content Placeholder 2"/>
          <p:cNvSpPr>
            <a:spLocks noGrp="1"/>
          </p:cNvSpPr>
          <p:nvPr>
            <p:ph idx="1"/>
          </p:nvPr>
        </p:nvSpPr>
        <p:spPr/>
        <p:txBody>
          <a:bodyPr/>
          <a:lstStyle/>
          <a:p>
            <a:r>
              <a:rPr lang="en-US" b="1" dirty="0" smtClean="0"/>
              <a:t>Normal Swimmer</a:t>
            </a:r>
            <a:endParaRPr lang="en-US" dirty="0" smtClean="0"/>
          </a:p>
          <a:p>
            <a:r>
              <a:rPr lang="en-US" b="1" dirty="0" smtClean="0"/>
              <a:t>Distressed Swimmer</a:t>
            </a:r>
            <a:endParaRPr lang="en-US" dirty="0" smtClean="0"/>
          </a:p>
          <a:p>
            <a:r>
              <a:rPr lang="en-US" b="1" dirty="0" smtClean="0"/>
              <a:t>Active Drowning Victim</a:t>
            </a:r>
            <a:endParaRPr lang="en-US" dirty="0" smtClean="0"/>
          </a:p>
          <a:p>
            <a:r>
              <a:rPr lang="en-US" b="1" dirty="0" smtClean="0"/>
              <a:t>Passive Drowning Victim</a:t>
            </a:r>
            <a:endParaRPr lang="en-US"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 Factor</a:t>
            </a:r>
            <a:endParaRPr lang="en-US" dirty="0"/>
          </a:p>
        </p:txBody>
      </p:sp>
      <p:sp>
        <p:nvSpPr>
          <p:cNvPr id="3" name="Content Placeholder 2"/>
          <p:cNvSpPr>
            <a:spLocks noGrp="1"/>
          </p:cNvSpPr>
          <p:nvPr>
            <p:ph idx="1"/>
          </p:nvPr>
        </p:nvSpPr>
        <p:spPr/>
        <p:txBody>
          <a:bodyPr/>
          <a:lstStyle/>
          <a:p>
            <a:r>
              <a:rPr lang="en-US" b="1" dirty="0" smtClean="0"/>
              <a:t>Recognition.  </a:t>
            </a:r>
            <a:r>
              <a:rPr lang="en-US" dirty="0" smtClean="0"/>
              <a:t>A lifeguard failed to recognize the emergency and did not act.  For example, a lifeguard does not recognize a passive drowning victim because he/she thought the victim was just playing the “let’s see how long I can hold my breath” game.  Another example would be not understanding the instinctive drowning response and allowing an active victim to become unconscious.</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 Factor</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Intrusion.  </a:t>
            </a:r>
            <a:r>
              <a:rPr lang="en-US" dirty="0" smtClean="0"/>
              <a:t>A lifeguard has many secondary responsibilities that may include cleaning the deck, bathrooms, selling food at the concession stand, etc.  However, a lifeguard should never be engaging in secondary duties when they should be providing surveillance of the pool.  An example of this would be a swimming pool is short staffed and the lifeguard responsible for surveillance at the shallow end of the pool is also selling candy at the concession stand.  While selling candy, the lifeguard fails to notice a small child got in over their head, literally, and went from an active drowning victim to a passive drowning victim.</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 Factor</a:t>
            </a:r>
            <a:endParaRPr lang="en-US" dirty="0"/>
          </a:p>
        </p:txBody>
      </p:sp>
      <p:sp>
        <p:nvSpPr>
          <p:cNvPr id="3" name="Content Placeholder 2"/>
          <p:cNvSpPr>
            <a:spLocks noGrp="1"/>
          </p:cNvSpPr>
          <p:nvPr>
            <p:ph idx="1"/>
          </p:nvPr>
        </p:nvSpPr>
        <p:spPr/>
        <p:txBody>
          <a:bodyPr>
            <a:normAutofit/>
          </a:bodyPr>
          <a:lstStyle/>
          <a:p>
            <a:r>
              <a:rPr lang="en-US" b="1" dirty="0" smtClean="0"/>
              <a:t>Distraction.  </a:t>
            </a:r>
            <a:r>
              <a:rPr lang="en-US" dirty="0" smtClean="0"/>
              <a:t>It is easy for a lifeguard to stop paying attention and start doing other things.  Some examples include texting, surfing the Internet, or socializing with customers and friends when the lifeguard should be focusing on facility surveillance.  </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 Factor</a:t>
            </a:r>
            <a:endParaRPr lang="en-US" dirty="0"/>
          </a:p>
        </p:txBody>
      </p:sp>
      <p:sp>
        <p:nvSpPr>
          <p:cNvPr id="3" name="Content Placeholder 2"/>
          <p:cNvSpPr>
            <a:spLocks noGrp="1"/>
          </p:cNvSpPr>
          <p:nvPr>
            <p:ph idx="1"/>
          </p:nvPr>
        </p:nvSpPr>
        <p:spPr/>
        <p:txBody>
          <a:bodyPr>
            <a:normAutofit/>
          </a:bodyPr>
          <a:lstStyle/>
          <a:p>
            <a:pPr marL="0" algn="ctr">
              <a:buNone/>
            </a:pPr>
            <a:r>
              <a:rPr lang="en-US" dirty="0" smtClean="0"/>
              <a:t>It cannot be said enough times, a </a:t>
            </a:r>
            <a:r>
              <a:rPr lang="en-US" dirty="0" smtClean="0"/>
              <a:t>lifeguard's main </a:t>
            </a:r>
            <a:r>
              <a:rPr lang="en-US" dirty="0" smtClean="0"/>
              <a:t>focus is and should always be the preventing and responding to emergencies.  </a:t>
            </a:r>
            <a:endParaRPr lang="en-US" dirty="0" smtClean="0"/>
          </a:p>
          <a:p>
            <a:pPr marL="0" algn="ctr">
              <a:buNone/>
            </a:pPr>
            <a:endParaRPr lang="en-US" dirty="0" smtClean="0"/>
          </a:p>
          <a:p>
            <a:pPr marL="0" algn="ctr">
              <a:buNone/>
            </a:pPr>
            <a:r>
              <a:rPr lang="en-US" dirty="0" smtClean="0"/>
              <a:t>If </a:t>
            </a:r>
            <a:r>
              <a:rPr lang="en-US" dirty="0" smtClean="0"/>
              <a:t>a lifeguard is not focused, it is very easy for one of these factors to contribute to a drowning death.</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Screen Notes</a:t>
            </a:r>
            <a:endParaRPr lang="en-US" dirty="0"/>
          </a:p>
        </p:txBody>
      </p:sp>
      <p:sp>
        <p:nvSpPr>
          <p:cNvPr id="3" name="Content Placeholder 2"/>
          <p:cNvSpPr>
            <a:spLocks noGrp="1"/>
          </p:cNvSpPr>
          <p:nvPr>
            <p:ph idx="1"/>
          </p:nvPr>
        </p:nvSpPr>
        <p:spPr/>
        <p:txBody>
          <a:bodyPr>
            <a:normAutofit lnSpcReduction="10000"/>
          </a:bodyPr>
          <a:lstStyle/>
          <a:p>
            <a:pPr lvl="0"/>
            <a:r>
              <a:rPr lang="en-US" dirty="0"/>
              <a:t>Goggles can be worn for the 400 yard swim ONLY</a:t>
            </a:r>
          </a:p>
          <a:p>
            <a:pPr lvl="0"/>
            <a:r>
              <a:rPr lang="en-US" dirty="0"/>
              <a:t>A student can only reattempt one portion of the prescreen one time before they are required to take another course.  </a:t>
            </a:r>
          </a:p>
          <a:p>
            <a:pPr lvl="0"/>
            <a:r>
              <a:rPr lang="en-US" dirty="0"/>
              <a:t>The instructor will verify age before the course starts.  Driver’s license, passport or birth certificates are the forms of age verification that will be accepted.</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Scanning Technique</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Visual scanning should be done with maximum head movement ensuring the lifeguards can see their entire area of responsibility.  This includes the bottom of the pool, as well as, the pool surface.</a:t>
            </a:r>
          </a:p>
          <a:p>
            <a:pPr lvl="0"/>
            <a:r>
              <a:rPr lang="en-US" dirty="0"/>
              <a:t>Keep your scanning technique flexible and vary scanning direction every few minutes.  </a:t>
            </a:r>
          </a:p>
          <a:p>
            <a:pPr lvl="0"/>
            <a:r>
              <a:rPr lang="en-US" dirty="0"/>
              <a:t>Scan your entire area of responsibility.  In many cases lifeguards spend most of the time scanning only what is in front of them.  </a:t>
            </a:r>
          </a:p>
          <a:p>
            <a:pPr lvl="0"/>
            <a:r>
              <a:rPr lang="en-US" dirty="0"/>
              <a:t>Keep distractions to a minimum</a:t>
            </a:r>
          </a:p>
          <a:p>
            <a:pPr lvl="0"/>
            <a:r>
              <a:rPr lang="en-US" dirty="0"/>
              <a:t>Do not spend as much time on good swimmers and focus on swimmers that are weaker.    </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Scanning Example</a:t>
            </a:r>
            <a:endParaRPr lang="en-US" dirty="0"/>
          </a:p>
        </p:txBody>
      </p:sp>
      <p:pic>
        <p:nvPicPr>
          <p:cNvPr id="4" name="Content Placeholder 3" descr="sidetoside.jpg"/>
          <p:cNvPicPr>
            <a:picLocks noGrp="1" noChangeAspect="1"/>
          </p:cNvPicPr>
          <p:nvPr>
            <p:ph idx="1"/>
          </p:nvPr>
        </p:nvPicPr>
        <p:blipFill>
          <a:blip r:embed="rId2" cstate="print"/>
          <a:stretch>
            <a:fillRect/>
          </a:stretch>
        </p:blipFill>
        <p:spPr>
          <a:xfrm>
            <a:off x="457200" y="1924238"/>
            <a:ext cx="8229600" cy="3877887"/>
          </a:xfr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Scanning Example</a:t>
            </a:r>
            <a:endParaRPr lang="en-US" dirty="0"/>
          </a:p>
        </p:txBody>
      </p:sp>
      <p:pic>
        <p:nvPicPr>
          <p:cNvPr id="4" name="Content Placeholder 3" descr="upanddown.jpg"/>
          <p:cNvPicPr>
            <a:picLocks noGrp="1" noChangeAspect="1"/>
          </p:cNvPicPr>
          <p:nvPr>
            <p:ph idx="1"/>
          </p:nvPr>
        </p:nvPicPr>
        <p:blipFill>
          <a:blip r:embed="rId2" cstate="print"/>
          <a:stretch>
            <a:fillRect/>
          </a:stretch>
        </p:blipFill>
        <p:spPr>
          <a:xfrm>
            <a:off x="457200" y="1924238"/>
            <a:ext cx="8229600" cy="3877887"/>
          </a:xfr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Scanning</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Supervisors should coach and practice scanning techniques with lifeguards on a regular basis. </a:t>
            </a:r>
          </a:p>
          <a:p>
            <a:pPr lvl="0"/>
            <a:r>
              <a:rPr lang="en-US" dirty="0" smtClean="0"/>
              <a:t>If customers in the water are similar in appearance, it can take longer to identify a potential </a:t>
            </a:r>
            <a:r>
              <a:rPr lang="en-US" dirty="0" smtClean="0"/>
              <a:t>incident.  </a:t>
            </a:r>
            <a:endParaRPr lang="en-US" dirty="0" smtClean="0"/>
          </a:p>
          <a:p>
            <a:pPr lvl="0"/>
            <a:r>
              <a:rPr lang="en-US" dirty="0" smtClean="0"/>
              <a:t>The chance of finding a victim decreases as the number of people in the water increases.  </a:t>
            </a:r>
            <a:endParaRPr lang="en-US" dirty="0" smtClean="0"/>
          </a:p>
          <a:p>
            <a:pPr lvl="0"/>
            <a:r>
              <a:rPr lang="en-US" dirty="0" smtClean="0"/>
              <a:t>If </a:t>
            </a:r>
            <a:r>
              <a:rPr lang="en-US" dirty="0" smtClean="0"/>
              <a:t>a lifeguard is not able to sufficiently scan his or her entire area effectively, additional lifeguards should be </a:t>
            </a:r>
            <a:r>
              <a:rPr lang="en-US" dirty="0" smtClean="0"/>
              <a:t>added.</a:t>
            </a:r>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Scanning</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During an emergency, or rule enforcement, facilities should have a plan in place for back-up surveillance coverage.</a:t>
            </a:r>
          </a:p>
          <a:p>
            <a:pPr lvl="0"/>
            <a:r>
              <a:rPr lang="en-US" dirty="0" smtClean="0"/>
              <a:t>If a customer asks you a question during surveillance, lifeguards should maintain surveillance of the pool while talking to the patron.  A lifeguard may need to explain to the patron they still have to watch the pool while answering their question.  If a customer’s question takes more than a few seconds to answer, lifeguards should direct the customer to a lifeguard not performing surveillance duties or a supervisor.  </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Scanning</a:t>
            </a:r>
            <a:endParaRPr lang="en-US" dirty="0"/>
          </a:p>
        </p:txBody>
      </p:sp>
      <p:sp>
        <p:nvSpPr>
          <p:cNvPr id="3" name="Content Placeholder 2"/>
          <p:cNvSpPr>
            <a:spLocks noGrp="1"/>
          </p:cNvSpPr>
          <p:nvPr>
            <p:ph idx="1"/>
          </p:nvPr>
        </p:nvSpPr>
        <p:spPr/>
        <p:txBody>
          <a:bodyPr>
            <a:normAutofit/>
          </a:bodyPr>
          <a:lstStyle/>
          <a:p>
            <a:pPr lvl="0"/>
            <a:r>
              <a:rPr lang="en-US" dirty="0" smtClean="0"/>
              <a:t>Be sure to scan carefully when a swimming pool is crowded.  A victim can be obscured by other customers and a lifeguard may only have a partial view of the victim struggling.  </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Vigilance</a:t>
            </a:r>
            <a:endParaRPr lang="en-US" dirty="0"/>
          </a:p>
        </p:txBody>
      </p:sp>
      <p:sp>
        <p:nvSpPr>
          <p:cNvPr id="3" name="Content Placeholder 2"/>
          <p:cNvSpPr>
            <a:spLocks noGrp="1"/>
          </p:cNvSpPr>
          <p:nvPr>
            <p:ph idx="1"/>
          </p:nvPr>
        </p:nvSpPr>
        <p:spPr/>
        <p:txBody>
          <a:bodyPr/>
          <a:lstStyle/>
          <a:p>
            <a:pPr lvl="0"/>
            <a:r>
              <a:rPr lang="en-US" dirty="0" smtClean="0"/>
              <a:t>Sleep</a:t>
            </a:r>
          </a:p>
          <a:p>
            <a:pPr lvl="0"/>
            <a:r>
              <a:rPr lang="en-US" dirty="0" smtClean="0"/>
              <a:t>Temperature of the Environment</a:t>
            </a:r>
          </a:p>
          <a:p>
            <a:pPr lvl="0"/>
            <a:r>
              <a:rPr lang="en-US" dirty="0" smtClean="0"/>
              <a:t>Use of Drugs and Alcohol</a:t>
            </a:r>
          </a:p>
          <a:p>
            <a:pPr lvl="0"/>
            <a:r>
              <a:rPr lang="en-US" dirty="0" smtClean="0"/>
              <a:t>Noise</a:t>
            </a:r>
          </a:p>
          <a:p>
            <a:pPr lvl="0"/>
            <a:r>
              <a:rPr lang="en-US" dirty="0" smtClean="0"/>
              <a:t>Physical Fitness and Exercise</a:t>
            </a:r>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Breaks</a:t>
            </a:r>
            <a:endParaRPr lang="en-US" dirty="0"/>
          </a:p>
        </p:txBody>
      </p:sp>
      <p:sp>
        <p:nvSpPr>
          <p:cNvPr id="3" name="Content Placeholder 2"/>
          <p:cNvSpPr>
            <a:spLocks noGrp="1"/>
          </p:cNvSpPr>
          <p:nvPr>
            <p:ph idx="1"/>
          </p:nvPr>
        </p:nvSpPr>
        <p:spPr/>
        <p:txBody>
          <a:bodyPr/>
          <a:lstStyle/>
          <a:p>
            <a:r>
              <a:rPr lang="en-US" dirty="0" smtClean="0"/>
              <a:t>No Clear Consensus</a:t>
            </a:r>
          </a:p>
          <a:p>
            <a:r>
              <a:rPr lang="en-US" dirty="0" smtClean="0"/>
              <a:t>Vigilance/Focus decreases fairly steeply after 30 minutes</a:t>
            </a:r>
          </a:p>
          <a:p>
            <a:r>
              <a:rPr lang="en-US" dirty="0" smtClean="0"/>
              <a:t>Rotate stations multiple times an hour</a:t>
            </a:r>
          </a:p>
          <a:p>
            <a:r>
              <a:rPr lang="en-US" dirty="0" smtClean="0"/>
              <a:t>We </a:t>
            </a:r>
            <a:r>
              <a:rPr lang="en-US" dirty="0" smtClean="0"/>
              <a:t>suggest at least a 10 minute break every hour</a:t>
            </a:r>
          </a:p>
          <a:p>
            <a:r>
              <a:rPr lang="en-US" dirty="0" smtClean="0"/>
              <a:t>Lifeguards should be engaging in some sort of aerobic activity during the break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Supervisors</a:t>
            </a:r>
            <a:endParaRPr lang="en-US" dirty="0"/>
          </a:p>
        </p:txBody>
      </p:sp>
      <p:sp>
        <p:nvSpPr>
          <p:cNvPr id="3" name="Content Placeholder 2"/>
          <p:cNvSpPr>
            <a:spLocks noGrp="1"/>
          </p:cNvSpPr>
          <p:nvPr>
            <p:ph idx="1"/>
          </p:nvPr>
        </p:nvSpPr>
        <p:spPr/>
        <p:txBody>
          <a:bodyPr/>
          <a:lstStyle/>
          <a:p>
            <a:r>
              <a:rPr lang="en-US" dirty="0" smtClean="0"/>
              <a:t>Should be talking/encouraging lifeguards who are on surveillance/scanning duties every 30 minutes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Lifeguard Stations</a:t>
            </a:r>
            <a:endParaRPr lang="en-US" dirty="0"/>
          </a:p>
        </p:txBody>
      </p:sp>
      <p:sp>
        <p:nvSpPr>
          <p:cNvPr id="3" name="Content Placeholder 2"/>
          <p:cNvSpPr>
            <a:spLocks noGrp="1"/>
          </p:cNvSpPr>
          <p:nvPr>
            <p:ph idx="1"/>
          </p:nvPr>
        </p:nvSpPr>
        <p:spPr/>
        <p:txBody>
          <a:bodyPr/>
          <a:lstStyle/>
          <a:p>
            <a:r>
              <a:rPr lang="en-US" b="1" dirty="0" smtClean="0"/>
              <a:t>Elevated Station    </a:t>
            </a:r>
            <a:endParaRPr lang="en-US" dirty="0" smtClean="0"/>
          </a:p>
          <a:p>
            <a:r>
              <a:rPr lang="en-US" b="1" dirty="0" smtClean="0"/>
              <a:t>Ground Station </a:t>
            </a:r>
            <a:endParaRPr lang="en-US" dirty="0" smtClean="0"/>
          </a:p>
          <a:p>
            <a:r>
              <a:rPr lang="en-US" b="1" dirty="0" smtClean="0"/>
              <a:t>Roving </a:t>
            </a:r>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Read Chapter 1-4</a:t>
            </a:r>
          </a:p>
          <a:p>
            <a:r>
              <a:rPr lang="en-US" dirty="0" smtClean="0"/>
              <a:t>Review Questions for Chapters 1-2</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Lifeguard Stations</a:t>
            </a:r>
            <a:endParaRPr lang="en-US" dirty="0"/>
          </a:p>
        </p:txBody>
      </p:sp>
      <p:sp>
        <p:nvSpPr>
          <p:cNvPr id="3" name="Content Placeholder 2"/>
          <p:cNvSpPr>
            <a:spLocks noGrp="1"/>
          </p:cNvSpPr>
          <p:nvPr>
            <p:ph idx="1"/>
          </p:nvPr>
        </p:nvSpPr>
        <p:spPr/>
        <p:txBody>
          <a:bodyPr/>
          <a:lstStyle/>
          <a:p>
            <a:pPr lvl="0"/>
            <a:r>
              <a:rPr lang="en-US" dirty="0" smtClean="0"/>
              <a:t>A lifeguard should not have an area of responsibility greater than a 180-degree viewing area.  </a:t>
            </a:r>
          </a:p>
          <a:p>
            <a:pPr lvl="0"/>
            <a:r>
              <a:rPr lang="en-US" dirty="0" smtClean="0"/>
              <a:t>It should take no more than 20 seconds for a lifeguard to reach a </a:t>
            </a:r>
            <a:r>
              <a:rPr lang="en-US" dirty="0" smtClean="0"/>
              <a:t>victim.  </a:t>
            </a:r>
            <a:r>
              <a:rPr lang="en-US" dirty="0" smtClean="0"/>
              <a:t>Lifeguard stations should be planned accordingly.</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Lifeguard Rotations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lifeguards are rotating from station to station, the transition must take place so bather surveillance is never compromised and one of the lifeguards is always actively scanning the pool.  </a:t>
            </a:r>
            <a:endParaRPr lang="en-US" dirty="0" smtClean="0"/>
          </a:p>
          <a:p>
            <a:r>
              <a:rPr lang="en-US" dirty="0" smtClean="0"/>
              <a:t>During the transition, lifeguards should pass any necessary information to each other.  Some examples include if a particular child is having difficulty with swimming, a certain patron is not following rules, etc.</a:t>
            </a:r>
          </a:p>
          <a:p>
            <a:r>
              <a:rPr lang="en-US" dirty="0" smtClean="0"/>
              <a:t>See the book for the procedure</a:t>
            </a:r>
            <a:endParaRPr lang="en-US" dirty="0" smtClean="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Responsibility</a:t>
            </a:r>
            <a:endParaRPr lang="en-US" dirty="0"/>
          </a:p>
        </p:txBody>
      </p:sp>
      <p:sp>
        <p:nvSpPr>
          <p:cNvPr id="3" name="Content Placeholder 2"/>
          <p:cNvSpPr>
            <a:spLocks noGrp="1"/>
          </p:cNvSpPr>
          <p:nvPr>
            <p:ph idx="1"/>
          </p:nvPr>
        </p:nvSpPr>
        <p:spPr/>
        <p:txBody>
          <a:bodyPr/>
          <a:lstStyle/>
          <a:p>
            <a:r>
              <a:rPr lang="en-US" b="1" dirty="0" smtClean="0"/>
              <a:t>Total Coverage</a:t>
            </a:r>
            <a:endParaRPr lang="en-US" dirty="0" smtClean="0"/>
          </a:p>
          <a:p>
            <a:r>
              <a:rPr lang="en-US" b="1" dirty="0" smtClean="0"/>
              <a:t>Zone Coverage</a:t>
            </a:r>
            <a:endParaRPr lang="en-US" dirty="0" smtClean="0"/>
          </a:p>
          <a:p>
            <a:r>
              <a:rPr lang="en-US" b="1" dirty="0" smtClean="0"/>
              <a:t>Back-Up Coverage</a:t>
            </a:r>
            <a:endParaRPr lang="en-US" dirty="0" smtClean="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Responsibility</a:t>
            </a:r>
            <a:endParaRPr lang="en-US" dirty="0"/>
          </a:p>
        </p:txBody>
      </p:sp>
      <p:sp>
        <p:nvSpPr>
          <p:cNvPr id="3" name="Content Placeholder 2"/>
          <p:cNvSpPr>
            <a:spLocks noGrp="1"/>
          </p:cNvSpPr>
          <p:nvPr>
            <p:ph idx="1"/>
          </p:nvPr>
        </p:nvSpPr>
        <p:spPr/>
        <p:txBody>
          <a:bodyPr/>
          <a:lstStyle/>
          <a:p>
            <a:r>
              <a:rPr lang="en-US" b="1" dirty="0" smtClean="0"/>
              <a:t>Activity</a:t>
            </a:r>
            <a:endParaRPr lang="en-US" dirty="0" smtClean="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a:t>
            </a:r>
            <a:endParaRPr lang="en-US" dirty="0"/>
          </a:p>
        </p:txBody>
      </p:sp>
      <p:sp>
        <p:nvSpPr>
          <p:cNvPr id="3" name="Content Placeholder 2"/>
          <p:cNvSpPr>
            <a:spLocks noGrp="1"/>
          </p:cNvSpPr>
          <p:nvPr>
            <p:ph idx="1"/>
          </p:nvPr>
        </p:nvSpPr>
        <p:spPr/>
        <p:txBody>
          <a:bodyPr/>
          <a:lstStyle/>
          <a:p>
            <a:r>
              <a:rPr lang="en-US" b="1" dirty="0" smtClean="0"/>
              <a:t>Lightening</a:t>
            </a:r>
            <a:endParaRPr lang="en-US" dirty="0" smtClean="0"/>
          </a:p>
          <a:p>
            <a:r>
              <a:rPr lang="en-US" b="1" dirty="0" smtClean="0"/>
              <a:t>Tornadoes</a:t>
            </a:r>
          </a:p>
          <a:p>
            <a:r>
              <a:rPr lang="en-US" b="1" dirty="0" smtClean="0"/>
              <a:t>Rain</a:t>
            </a:r>
            <a:endParaRPr lang="en-US" dirty="0" smtClean="0"/>
          </a:p>
          <a:p>
            <a:r>
              <a:rPr lang="en-US" b="1" dirty="0" smtClean="0"/>
              <a:t>Hail</a:t>
            </a:r>
          </a:p>
          <a:p>
            <a:r>
              <a:rPr lang="en-US" b="1" dirty="0" smtClean="0"/>
              <a:t>Wind</a:t>
            </a:r>
          </a:p>
          <a:p>
            <a:r>
              <a:rPr lang="en-US" b="1" dirty="0" smtClean="0"/>
              <a:t>Fog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Indoor Pool and Weather</a:t>
            </a:r>
            <a:endParaRPr lang="en-US" dirty="0"/>
          </a:p>
        </p:txBody>
      </p:sp>
      <p:sp>
        <p:nvSpPr>
          <p:cNvPr id="3" name="Content Placeholder 2"/>
          <p:cNvSpPr>
            <a:spLocks noGrp="1"/>
          </p:cNvSpPr>
          <p:nvPr>
            <p:ph idx="1"/>
          </p:nvPr>
        </p:nvSpPr>
        <p:spPr/>
        <p:txBody>
          <a:bodyPr/>
          <a:lstStyle/>
          <a:p>
            <a:r>
              <a:rPr lang="en-US" dirty="0" smtClean="0"/>
              <a:t>Fog and hail and other weather does not affect indoor pools in the same way as outdoor facilities.  However, severe weather can cause power failure and other issues.  Indoor facilities should have an EAP for adverse weather conditions.</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Clarity</a:t>
            </a:r>
            <a:endParaRPr lang="en-US" dirty="0"/>
          </a:p>
        </p:txBody>
      </p:sp>
      <p:sp>
        <p:nvSpPr>
          <p:cNvPr id="3" name="Content Placeholder 2"/>
          <p:cNvSpPr>
            <a:spLocks noGrp="1"/>
          </p:cNvSpPr>
          <p:nvPr>
            <p:ph idx="1"/>
          </p:nvPr>
        </p:nvSpPr>
        <p:spPr/>
        <p:txBody>
          <a:bodyPr/>
          <a:lstStyle/>
          <a:p>
            <a:r>
              <a:rPr lang="en-US" dirty="0" smtClean="0"/>
              <a:t>In many states, the general regulation is the pool must be closed if the deepest point of the pool (main drain) is not clearly visible</a:t>
            </a:r>
            <a:r>
              <a:rPr lang="en-US" dirty="0" smtClean="0"/>
              <a:t>.</a:t>
            </a:r>
          </a:p>
          <a:p>
            <a:r>
              <a:rPr lang="en-US" dirty="0" smtClean="0"/>
              <a:t>This is not enough in a lifeguard environment.</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Clarity</a:t>
            </a:r>
            <a:endParaRPr lang="en-US" dirty="0"/>
          </a:p>
        </p:txBody>
      </p:sp>
      <p:sp>
        <p:nvSpPr>
          <p:cNvPr id="3" name="Content Placeholder 2"/>
          <p:cNvSpPr>
            <a:spLocks noGrp="1"/>
          </p:cNvSpPr>
          <p:nvPr>
            <p:ph idx="1"/>
          </p:nvPr>
        </p:nvSpPr>
        <p:spPr/>
        <p:txBody>
          <a:bodyPr/>
          <a:lstStyle/>
          <a:p>
            <a:r>
              <a:rPr lang="en-US" dirty="0" smtClean="0"/>
              <a:t>Not only should a lifeguard be able to see the bottom of the pool, but also their entire area of responsibility-both at the surface and the bottom of the pool.  </a:t>
            </a:r>
          </a:p>
          <a:p>
            <a:r>
              <a:rPr lang="en-US" dirty="0" smtClean="0"/>
              <a:t>Lifeguards </a:t>
            </a:r>
            <a:r>
              <a:rPr lang="en-US" dirty="0" smtClean="0"/>
              <a:t>should not put themselves in a situation where they cannot clearly see their entire area.  </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Water Visibility Obstructions</a:t>
            </a:r>
            <a:endParaRPr lang="en-US" dirty="0"/>
          </a:p>
        </p:txBody>
      </p:sp>
      <p:sp>
        <p:nvSpPr>
          <p:cNvPr id="3" name="Content Placeholder 2"/>
          <p:cNvSpPr>
            <a:spLocks noGrp="1"/>
          </p:cNvSpPr>
          <p:nvPr>
            <p:ph idx="1"/>
          </p:nvPr>
        </p:nvSpPr>
        <p:spPr/>
        <p:txBody>
          <a:bodyPr/>
          <a:lstStyle/>
          <a:p>
            <a:r>
              <a:rPr lang="en-US" dirty="0" smtClean="0"/>
              <a:t>Play Structures</a:t>
            </a:r>
          </a:p>
          <a:p>
            <a:r>
              <a:rPr lang="en-US" dirty="0" smtClean="0"/>
              <a:t>Blind Spots</a:t>
            </a:r>
          </a:p>
          <a:p>
            <a:r>
              <a:rPr lang="en-US" dirty="0" smtClean="0"/>
              <a:t>Sun Glare</a:t>
            </a:r>
            <a:endParaRPr lang="en-US" dirty="0" smtClean="0"/>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solidFill>
              </a:rPr>
              <a:t>Chapter </a:t>
            </a:r>
            <a:r>
              <a:rPr lang="en-US" dirty="0" smtClean="0">
                <a:solidFill>
                  <a:schemeClr val="accent1"/>
                </a:solidFill>
              </a:rPr>
              <a:t>4</a:t>
            </a:r>
            <a:endParaRPr lang="en-US" dirty="0">
              <a:solidFill>
                <a:schemeClr val="accent1"/>
              </a:solidFill>
            </a:endParaRPr>
          </a:p>
        </p:txBody>
      </p:sp>
      <p:sp>
        <p:nvSpPr>
          <p:cNvPr id="3" name="Subtitle 2"/>
          <p:cNvSpPr>
            <a:spLocks noGrp="1"/>
          </p:cNvSpPr>
          <p:nvPr>
            <p:ph type="subTitle" idx="1"/>
          </p:nvPr>
        </p:nvSpPr>
        <p:spPr/>
        <p:txBody>
          <a:bodyPr/>
          <a:lstStyle/>
          <a:p>
            <a:r>
              <a:rPr lang="en-US" b="1" dirty="0" smtClean="0"/>
              <a:t>Operations and Procedures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Rescue Equipment</a:t>
            </a:r>
            <a:endParaRPr lang="en-US" dirty="0"/>
          </a:p>
        </p:txBody>
      </p:sp>
      <p:sp>
        <p:nvSpPr>
          <p:cNvPr id="3" name="Content Placeholder 2"/>
          <p:cNvSpPr>
            <a:spLocks noGrp="1"/>
          </p:cNvSpPr>
          <p:nvPr>
            <p:ph idx="1"/>
          </p:nvPr>
        </p:nvSpPr>
        <p:spPr/>
        <p:txBody>
          <a:bodyPr/>
          <a:lstStyle/>
          <a:p>
            <a:r>
              <a:rPr lang="en-US" b="1" dirty="0" smtClean="0"/>
              <a:t>First Aid Kits </a:t>
            </a:r>
            <a:endParaRPr lang="en-US" dirty="0" smtClean="0"/>
          </a:p>
          <a:p>
            <a:r>
              <a:rPr lang="en-US" b="1" dirty="0" smtClean="0"/>
              <a:t>Rescue Tubes</a:t>
            </a:r>
          </a:p>
          <a:p>
            <a:r>
              <a:rPr lang="en-US" b="1" dirty="0" smtClean="0"/>
              <a:t>Rescue Cans </a:t>
            </a:r>
            <a:endParaRPr lang="en-US" dirty="0" smtClean="0"/>
          </a:p>
          <a:p>
            <a:r>
              <a:rPr lang="en-US" b="1" dirty="0" smtClean="0"/>
              <a:t>Shepherd's Crook </a:t>
            </a:r>
            <a:endParaRPr lang="en-US" dirty="0" smtClean="0"/>
          </a:p>
          <a:p>
            <a:r>
              <a:rPr lang="en-US" b="1" dirty="0" smtClean="0"/>
              <a:t>Ring Buoy </a:t>
            </a:r>
            <a:endParaRPr lang="en-US" dirty="0" smtClean="0"/>
          </a:p>
          <a:p>
            <a:r>
              <a:rPr lang="en-US" b="1" dirty="0" smtClean="0"/>
              <a:t>Rescue Board </a:t>
            </a:r>
            <a:endParaRPr lang="en-US" dirty="0" smtClean="0"/>
          </a:p>
          <a:p>
            <a:r>
              <a:rPr lang="en-US" b="1" dirty="0" smtClean="0"/>
              <a:t>Backboard </a:t>
            </a:r>
            <a:endParaRPr lang="en-US"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Policies and Procedures </a:t>
            </a:r>
            <a:r>
              <a:rPr lang="en-US" b="1" dirty="0" smtClean="0"/>
              <a:t>Manual</a:t>
            </a:r>
            <a:endParaRPr lang="en-US" dirty="0"/>
          </a:p>
        </p:txBody>
      </p:sp>
      <p:sp>
        <p:nvSpPr>
          <p:cNvPr id="3" name="Content Placeholder 2"/>
          <p:cNvSpPr>
            <a:spLocks noGrp="1"/>
          </p:cNvSpPr>
          <p:nvPr>
            <p:ph idx="1"/>
          </p:nvPr>
        </p:nvSpPr>
        <p:spPr/>
        <p:txBody>
          <a:bodyPr/>
          <a:lstStyle/>
          <a:p>
            <a:r>
              <a:rPr lang="en-US" dirty="0" smtClean="0"/>
              <a:t>Every facility will have a policies and procedures manual. </a:t>
            </a:r>
            <a:endParaRPr lang="en-US" dirty="0" smtClean="0"/>
          </a:p>
          <a:p>
            <a:r>
              <a:rPr lang="en-US" dirty="0" smtClean="0"/>
              <a:t>It is the playbook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Common Policies </a:t>
            </a:r>
            <a:r>
              <a:rPr lang="en-US" b="1" dirty="0" smtClean="0"/>
              <a:t>and </a:t>
            </a:r>
            <a:r>
              <a:rPr lang="en-US" b="1" dirty="0" smtClean="0"/>
              <a:t>Procedures</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General Rules/Regulations</a:t>
            </a:r>
          </a:p>
          <a:p>
            <a:pPr lvl="0"/>
            <a:r>
              <a:rPr lang="en-US" dirty="0" smtClean="0"/>
              <a:t>Administrative Policies and Procedures (calling in sick, turning in time cards, dress code, etc)</a:t>
            </a:r>
          </a:p>
          <a:p>
            <a:pPr lvl="0"/>
            <a:r>
              <a:rPr lang="en-US" dirty="0" smtClean="0"/>
              <a:t>Chain of Command</a:t>
            </a:r>
          </a:p>
          <a:p>
            <a:pPr lvl="0"/>
            <a:r>
              <a:rPr lang="en-US" dirty="0" smtClean="0"/>
              <a:t>Call List</a:t>
            </a:r>
          </a:p>
          <a:p>
            <a:pPr lvl="0"/>
            <a:r>
              <a:rPr lang="en-US" dirty="0" smtClean="0"/>
              <a:t>Emergency Action Plans</a:t>
            </a:r>
          </a:p>
          <a:p>
            <a:pPr lvl="0"/>
            <a:r>
              <a:rPr lang="en-US" dirty="0" smtClean="0"/>
              <a:t>Opening/Closing Procedures</a:t>
            </a:r>
          </a:p>
          <a:p>
            <a:pPr lvl="0"/>
            <a:r>
              <a:rPr lang="en-US" dirty="0" smtClean="0"/>
              <a:t>Bad Weather </a:t>
            </a:r>
            <a:r>
              <a:rPr lang="en-US" dirty="0" smtClean="0"/>
              <a:t>Procedures</a:t>
            </a:r>
            <a:endParaRPr lang="en-US"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Common Policies </a:t>
            </a:r>
            <a:r>
              <a:rPr lang="en-US" b="1" dirty="0" smtClean="0"/>
              <a:t>and </a:t>
            </a:r>
            <a:r>
              <a:rPr lang="en-US" b="1" dirty="0" smtClean="0"/>
              <a:t>Procedures</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Operating </a:t>
            </a:r>
            <a:r>
              <a:rPr lang="en-US" dirty="0" smtClean="0"/>
              <a:t>Hours</a:t>
            </a:r>
          </a:p>
          <a:p>
            <a:pPr lvl="0"/>
            <a:r>
              <a:rPr lang="en-US" dirty="0" smtClean="0"/>
              <a:t>Schedule of Activities</a:t>
            </a:r>
          </a:p>
          <a:p>
            <a:pPr lvl="0"/>
            <a:r>
              <a:rPr lang="en-US" dirty="0" smtClean="0"/>
              <a:t>Policies for Specific Activities</a:t>
            </a:r>
          </a:p>
          <a:p>
            <a:pPr lvl="0"/>
            <a:r>
              <a:rPr lang="en-US" dirty="0" smtClean="0"/>
              <a:t>Human Resource Information (hiring, physical fitness requirements, vacation time, etc)</a:t>
            </a:r>
          </a:p>
          <a:p>
            <a:pPr lvl="0"/>
            <a:r>
              <a:rPr lang="en-US" dirty="0" smtClean="0"/>
              <a:t>Area of Responsibility</a:t>
            </a:r>
          </a:p>
          <a:p>
            <a:pPr lvl="0"/>
            <a:r>
              <a:rPr lang="en-US" dirty="0" smtClean="0"/>
              <a:t>Rotations</a:t>
            </a:r>
          </a:p>
          <a:p>
            <a:pPr lvl="0"/>
            <a:r>
              <a:rPr lang="en-US" dirty="0" smtClean="0"/>
              <a:t>Pool Rules/Procedures</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National</a:t>
            </a:r>
            <a:r>
              <a:rPr lang="en-US" b="1" dirty="0" smtClean="0"/>
              <a:t>, State and </a:t>
            </a:r>
            <a:r>
              <a:rPr lang="en-US" b="1" dirty="0" smtClean="0"/>
              <a:t>Local Regulations</a:t>
            </a:r>
            <a:endParaRPr lang="en-US" dirty="0"/>
          </a:p>
        </p:txBody>
      </p:sp>
      <p:sp>
        <p:nvSpPr>
          <p:cNvPr id="3" name="Content Placeholder 2"/>
          <p:cNvSpPr>
            <a:spLocks noGrp="1"/>
          </p:cNvSpPr>
          <p:nvPr>
            <p:ph idx="1"/>
          </p:nvPr>
        </p:nvSpPr>
        <p:spPr/>
        <p:txBody>
          <a:bodyPr/>
          <a:lstStyle/>
          <a:p>
            <a:r>
              <a:rPr lang="en-US" dirty="0" smtClean="0"/>
              <a:t>Most regulations for pools are regulated by local and state governments</a:t>
            </a:r>
          </a:p>
          <a:p>
            <a:r>
              <a:rPr lang="en-US" dirty="0" smtClean="0"/>
              <a:t>Virginia Graeme Baker Pool &amp; Spa Safety Act </a:t>
            </a:r>
            <a:endParaRPr lang="en-US" dirty="0" smtClean="0"/>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Regulators</a:t>
            </a:r>
            <a:endParaRPr lang="en-US" dirty="0"/>
          </a:p>
        </p:txBody>
      </p:sp>
      <p:sp>
        <p:nvSpPr>
          <p:cNvPr id="3" name="Content Placeholder 2"/>
          <p:cNvSpPr>
            <a:spLocks noGrp="1"/>
          </p:cNvSpPr>
          <p:nvPr>
            <p:ph idx="1"/>
          </p:nvPr>
        </p:nvSpPr>
        <p:spPr/>
        <p:txBody>
          <a:bodyPr/>
          <a:lstStyle/>
          <a:p>
            <a:r>
              <a:rPr lang="en-US" dirty="0" smtClean="0"/>
              <a:t>CDC-Model Aquatic Health Code</a:t>
            </a:r>
          </a:p>
          <a:p>
            <a:r>
              <a:rPr lang="en-US" dirty="0" smtClean="0"/>
              <a:t>OSHA</a:t>
            </a:r>
          </a:p>
          <a:p>
            <a:r>
              <a:rPr lang="en-US" dirty="0" smtClean="0"/>
              <a:t>EEOC</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a:t>
            </a:r>
            <a:endParaRPr lang="en-US" dirty="0"/>
          </a:p>
        </p:txBody>
      </p:sp>
      <p:sp>
        <p:nvSpPr>
          <p:cNvPr id="3" name="Content Placeholder 2"/>
          <p:cNvSpPr>
            <a:spLocks noGrp="1"/>
          </p:cNvSpPr>
          <p:nvPr>
            <p:ph idx="1"/>
          </p:nvPr>
        </p:nvSpPr>
        <p:spPr/>
        <p:txBody>
          <a:bodyPr/>
          <a:lstStyle/>
          <a:p>
            <a:r>
              <a:rPr lang="en-US" dirty="0" smtClean="0"/>
              <a:t>OSHA is a federal government agency that is tasked with protecting workers across the country from unsafe working conditions. </a:t>
            </a:r>
            <a:endParaRPr lang="en-US" dirty="0" smtClean="0"/>
          </a:p>
          <a:p>
            <a:r>
              <a:rPr lang="en-US" dirty="0" smtClean="0"/>
              <a:t>Responsible for Blood Borne Pathogens and Hazardous Communication Standards</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Borne Pathogens</a:t>
            </a:r>
            <a:endParaRPr lang="en-US" dirty="0"/>
          </a:p>
        </p:txBody>
      </p:sp>
      <p:sp>
        <p:nvSpPr>
          <p:cNvPr id="3" name="Content Placeholder 2"/>
          <p:cNvSpPr>
            <a:spLocks noGrp="1"/>
          </p:cNvSpPr>
          <p:nvPr>
            <p:ph idx="1"/>
          </p:nvPr>
        </p:nvSpPr>
        <p:spPr/>
        <p:txBody>
          <a:bodyPr/>
          <a:lstStyle/>
          <a:p>
            <a:r>
              <a:rPr lang="en-US" dirty="0" smtClean="0"/>
              <a:t>OSHA requires blood borne pathogens training when an employee is hired and then annually at the very least.  </a:t>
            </a:r>
          </a:p>
          <a:p>
            <a:r>
              <a:rPr lang="en-US" dirty="0" smtClean="0"/>
              <a:t>The standard also requires employers to provide vaccinations to employees with a chance of exposure within 10 days of being hired.  This DOES include seasonal </a:t>
            </a:r>
            <a:r>
              <a:rPr lang="en-US" dirty="0" smtClean="0"/>
              <a:t>lifeguards!</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Borne Pathogens</a:t>
            </a:r>
            <a:endParaRPr lang="en-US" dirty="0"/>
          </a:p>
        </p:txBody>
      </p:sp>
      <p:sp>
        <p:nvSpPr>
          <p:cNvPr id="3" name="Content Placeholder 2"/>
          <p:cNvSpPr>
            <a:spLocks noGrp="1"/>
          </p:cNvSpPr>
          <p:nvPr>
            <p:ph idx="1"/>
          </p:nvPr>
        </p:nvSpPr>
        <p:spPr/>
        <p:txBody>
          <a:bodyPr/>
          <a:lstStyle/>
          <a:p>
            <a:r>
              <a:rPr lang="en-US" dirty="0" smtClean="0"/>
              <a:t>Employers are also required to provide follow-up medical care if an employee is exposed to an infectious disease-at no cost to the employee. </a:t>
            </a:r>
            <a:endParaRPr lang="en-US" dirty="0" smtClean="0"/>
          </a:p>
          <a:p>
            <a:r>
              <a:rPr lang="en-US" dirty="0" smtClean="0"/>
              <a:t>Each facility MUST have an exposure control plan to handle pathogen exposure contingencies</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Hazard </a:t>
            </a:r>
            <a:r>
              <a:rPr lang="en-US" b="1" dirty="0" smtClean="0"/>
              <a:t>Communication</a:t>
            </a:r>
            <a:endParaRPr lang="en-US" dirty="0"/>
          </a:p>
        </p:txBody>
      </p:sp>
      <p:sp>
        <p:nvSpPr>
          <p:cNvPr id="3" name="Content Placeholder 2"/>
          <p:cNvSpPr>
            <a:spLocks noGrp="1"/>
          </p:cNvSpPr>
          <p:nvPr>
            <p:ph idx="1"/>
          </p:nvPr>
        </p:nvSpPr>
        <p:spPr/>
        <p:txBody>
          <a:bodyPr>
            <a:normAutofit fontScale="92500"/>
          </a:bodyPr>
          <a:lstStyle/>
          <a:p>
            <a:pPr lvl="0"/>
            <a:r>
              <a:rPr lang="en-US" dirty="0" smtClean="0"/>
              <a:t>It requires standards to evaluate and identify chemicals and creates safety </a:t>
            </a:r>
            <a:r>
              <a:rPr lang="en-US" dirty="0" smtClean="0"/>
              <a:t>data sheets </a:t>
            </a:r>
            <a:r>
              <a:rPr lang="en-US" dirty="0" smtClean="0"/>
              <a:t>(SDS) to communicate that information to people who may come </a:t>
            </a:r>
            <a:r>
              <a:rPr lang="en-US" dirty="0" smtClean="0"/>
              <a:t>in contact </a:t>
            </a:r>
            <a:r>
              <a:rPr lang="en-US" dirty="0" smtClean="0"/>
              <a:t>with dangerous </a:t>
            </a:r>
            <a:r>
              <a:rPr lang="en-US" dirty="0" smtClean="0"/>
              <a:t>chemicals</a:t>
            </a:r>
          </a:p>
          <a:p>
            <a:pPr lvl="0"/>
            <a:r>
              <a:rPr lang="en-US" dirty="0" smtClean="0"/>
              <a:t>Employers with dangerous chemicals in the workplace must have the chemicals </a:t>
            </a:r>
            <a:r>
              <a:rPr lang="en-US" dirty="0" smtClean="0"/>
              <a:t>labeled </a:t>
            </a:r>
            <a:r>
              <a:rPr lang="en-US" dirty="0" smtClean="0"/>
              <a:t>and provide SDS for workers who could be exposed.  It also requires 	employers to train employees how to handle chemicals safely.  </a:t>
            </a:r>
          </a:p>
          <a:p>
            <a:pPr lvl="0"/>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Cover Chapters 1-4</a:t>
            </a:r>
          </a:p>
          <a:p>
            <a:r>
              <a:rPr lang="en-US" dirty="0" smtClean="0"/>
              <a:t>Review answers for Chapter 1 and 2 Questions</a:t>
            </a:r>
          </a:p>
          <a:p>
            <a:r>
              <a:rPr lang="en-US" dirty="0" smtClean="0"/>
              <a:t>5 Minute Breaks every hour</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Recreational Water </a:t>
            </a:r>
            <a:r>
              <a:rPr lang="en-US" b="1" dirty="0" smtClean="0"/>
              <a:t>Illnesses</a:t>
            </a:r>
            <a:endParaRPr lang="en-US" dirty="0"/>
          </a:p>
        </p:txBody>
      </p:sp>
      <p:sp>
        <p:nvSpPr>
          <p:cNvPr id="3" name="Content Placeholder 2"/>
          <p:cNvSpPr>
            <a:spLocks noGrp="1"/>
          </p:cNvSpPr>
          <p:nvPr>
            <p:ph idx="1"/>
          </p:nvPr>
        </p:nvSpPr>
        <p:spPr/>
        <p:txBody>
          <a:bodyPr/>
          <a:lstStyle/>
          <a:p>
            <a:r>
              <a:rPr lang="en-US" dirty="0" smtClean="0"/>
              <a:t>Even though pools are required to be disinfected to prevent people from getting sick, there are bacteria resistant to chlorine</a:t>
            </a:r>
            <a:r>
              <a:rPr lang="en-US" dirty="0" smtClean="0"/>
              <a:t>.</a:t>
            </a:r>
          </a:p>
          <a:p>
            <a:r>
              <a:rPr lang="en-US" dirty="0" smtClean="0"/>
              <a:t>Two </a:t>
            </a:r>
            <a:r>
              <a:rPr lang="en-US" dirty="0" smtClean="0"/>
              <a:t>examples are Cryptosporidium and Giardia. </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In-Service Training</a:t>
            </a:r>
            <a:endParaRPr lang="en-US" dirty="0"/>
          </a:p>
        </p:txBody>
      </p:sp>
      <p:sp>
        <p:nvSpPr>
          <p:cNvPr id="3" name="Content Placeholder 2"/>
          <p:cNvSpPr>
            <a:spLocks noGrp="1"/>
          </p:cNvSpPr>
          <p:nvPr>
            <p:ph idx="1"/>
          </p:nvPr>
        </p:nvSpPr>
        <p:spPr/>
        <p:txBody>
          <a:bodyPr/>
          <a:lstStyle/>
          <a:p>
            <a:r>
              <a:rPr lang="en-US" dirty="0" smtClean="0"/>
              <a:t>Ensure </a:t>
            </a:r>
            <a:r>
              <a:rPr lang="en-US" dirty="0" smtClean="0"/>
              <a:t>lifeguards have all the tools necessary to do their job</a:t>
            </a:r>
            <a:r>
              <a:rPr lang="en-US" dirty="0" smtClean="0"/>
              <a:t>.</a:t>
            </a:r>
          </a:p>
          <a:p>
            <a:r>
              <a:rPr lang="en-US" dirty="0" smtClean="0"/>
              <a:t>Lifeguards </a:t>
            </a:r>
            <a:r>
              <a:rPr lang="en-US" dirty="0" smtClean="0"/>
              <a:t>must in-service to the point where they can </a:t>
            </a:r>
            <a:r>
              <a:rPr lang="en-US" dirty="0" smtClean="0"/>
              <a:t>meet </a:t>
            </a:r>
            <a:r>
              <a:rPr lang="en-US" dirty="0" smtClean="0"/>
              <a:t>or exceed the standard of </a:t>
            </a:r>
            <a:r>
              <a:rPr lang="en-US" dirty="0" smtClean="0"/>
              <a:t>care.</a:t>
            </a:r>
          </a:p>
          <a:p>
            <a:r>
              <a:rPr lang="en-US" dirty="0" smtClean="0"/>
              <a:t>Facilities will have different in-service training schedules depending on their needs.</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In-Service Training</a:t>
            </a:r>
            <a:endParaRPr lang="en-US" dirty="0"/>
          </a:p>
        </p:txBody>
      </p:sp>
      <p:sp>
        <p:nvSpPr>
          <p:cNvPr id="3" name="Content Placeholder 2"/>
          <p:cNvSpPr>
            <a:spLocks noGrp="1"/>
          </p:cNvSpPr>
          <p:nvPr>
            <p:ph idx="1"/>
          </p:nvPr>
        </p:nvSpPr>
        <p:spPr/>
        <p:txBody>
          <a:bodyPr>
            <a:normAutofit/>
          </a:bodyPr>
          <a:lstStyle/>
          <a:p>
            <a:pPr lvl="0"/>
            <a:r>
              <a:rPr lang="en-US" dirty="0" smtClean="0"/>
              <a:t>Facility Rules</a:t>
            </a:r>
          </a:p>
          <a:p>
            <a:pPr lvl="0"/>
            <a:r>
              <a:rPr lang="en-US" dirty="0" smtClean="0"/>
              <a:t>Federal, State, County and Local Regulations</a:t>
            </a:r>
          </a:p>
          <a:p>
            <a:pPr lvl="0"/>
            <a:r>
              <a:rPr lang="en-US" dirty="0" smtClean="0"/>
              <a:t>Rescue and CPR Skills</a:t>
            </a:r>
          </a:p>
          <a:p>
            <a:pPr lvl="0"/>
            <a:r>
              <a:rPr lang="en-US" dirty="0" smtClean="0"/>
              <a:t>Emergency Action Plans</a:t>
            </a:r>
          </a:p>
          <a:p>
            <a:pPr lvl="0"/>
            <a:r>
              <a:rPr lang="en-US" dirty="0" smtClean="0"/>
              <a:t>Surveillance </a:t>
            </a:r>
            <a:r>
              <a:rPr lang="en-US" dirty="0" smtClean="0"/>
              <a:t>Skills</a:t>
            </a:r>
            <a:endParaRPr lang="en-US" dirty="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In-Service Training</a:t>
            </a:r>
            <a:endParaRPr lang="en-US" dirty="0"/>
          </a:p>
        </p:txBody>
      </p:sp>
      <p:sp>
        <p:nvSpPr>
          <p:cNvPr id="3" name="Content Placeholder 2"/>
          <p:cNvSpPr>
            <a:spLocks noGrp="1"/>
          </p:cNvSpPr>
          <p:nvPr>
            <p:ph idx="1"/>
          </p:nvPr>
        </p:nvSpPr>
        <p:spPr/>
        <p:txBody>
          <a:bodyPr>
            <a:normAutofit/>
          </a:bodyPr>
          <a:lstStyle/>
          <a:p>
            <a:pPr lvl="0"/>
            <a:r>
              <a:rPr lang="en-US" dirty="0" smtClean="0"/>
              <a:t>Record </a:t>
            </a:r>
            <a:r>
              <a:rPr lang="en-US" dirty="0" smtClean="0"/>
              <a:t>Keeping</a:t>
            </a:r>
          </a:p>
          <a:p>
            <a:pPr lvl="0"/>
            <a:r>
              <a:rPr lang="en-US" dirty="0" smtClean="0"/>
              <a:t>Facility Operations</a:t>
            </a:r>
          </a:p>
          <a:p>
            <a:pPr lvl="0"/>
            <a:r>
              <a:rPr lang="en-US" dirty="0" smtClean="0"/>
              <a:t>Blood Borne Pathogens</a:t>
            </a:r>
          </a:p>
          <a:p>
            <a:pPr lvl="0"/>
            <a:r>
              <a:rPr lang="en-US" dirty="0" smtClean="0"/>
              <a:t>Reports and Record Keeping</a:t>
            </a:r>
          </a:p>
          <a:p>
            <a:pPr lvl="0"/>
            <a:r>
              <a:rPr lang="en-US" dirty="0" smtClean="0"/>
              <a:t>Customer Service</a:t>
            </a:r>
          </a:p>
          <a:p>
            <a:pPr lvl="0"/>
            <a:r>
              <a:rPr lang="en-US" dirty="0" smtClean="0"/>
              <a:t>Communication</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Drills</a:t>
            </a:r>
            <a:endParaRPr lang="en-US" dirty="0"/>
          </a:p>
        </p:txBody>
      </p:sp>
      <p:sp>
        <p:nvSpPr>
          <p:cNvPr id="3" name="Content Placeholder 2"/>
          <p:cNvSpPr>
            <a:spLocks noGrp="1"/>
          </p:cNvSpPr>
          <p:nvPr>
            <p:ph idx="1"/>
          </p:nvPr>
        </p:nvSpPr>
        <p:spPr/>
        <p:txBody>
          <a:bodyPr/>
          <a:lstStyle/>
          <a:p>
            <a:pPr marL="0">
              <a:buNone/>
            </a:pPr>
            <a:r>
              <a:rPr lang="en-US" dirty="0" smtClean="0"/>
              <a:t>There is research to suggest that not only does emergency drills during normal pool operating hour’s increase the </a:t>
            </a:r>
            <a:r>
              <a:rPr lang="en-US" dirty="0" smtClean="0"/>
              <a:t>vigilance </a:t>
            </a:r>
            <a:r>
              <a:rPr lang="en-US" dirty="0" smtClean="0"/>
              <a:t>of lifeguards but also reduces unsafe behavior of pool patrons</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Drills</a:t>
            </a:r>
            <a:endParaRPr lang="en-US" dirty="0"/>
          </a:p>
        </p:txBody>
      </p:sp>
      <p:sp>
        <p:nvSpPr>
          <p:cNvPr id="3" name="Content Placeholder 2"/>
          <p:cNvSpPr>
            <a:spLocks noGrp="1"/>
          </p:cNvSpPr>
          <p:nvPr>
            <p:ph idx="1"/>
          </p:nvPr>
        </p:nvSpPr>
        <p:spPr/>
        <p:txBody>
          <a:bodyPr/>
          <a:lstStyle/>
          <a:p>
            <a:pPr lvl="0"/>
            <a:r>
              <a:rPr lang="en-US" dirty="0" smtClean="0"/>
              <a:t>Active drowning victims</a:t>
            </a:r>
          </a:p>
          <a:p>
            <a:pPr lvl="0"/>
            <a:r>
              <a:rPr lang="en-US" dirty="0" smtClean="0"/>
              <a:t>Passive drowning victims</a:t>
            </a:r>
          </a:p>
          <a:p>
            <a:pPr lvl="0"/>
            <a:r>
              <a:rPr lang="en-US" dirty="0" smtClean="0"/>
              <a:t>First aid scenarios</a:t>
            </a:r>
          </a:p>
          <a:p>
            <a:pPr lvl="0"/>
            <a:r>
              <a:rPr lang="en-US" dirty="0" smtClean="0"/>
              <a:t>CPR</a:t>
            </a:r>
          </a:p>
          <a:p>
            <a:pPr lvl="0"/>
            <a:r>
              <a:rPr lang="en-US" dirty="0" smtClean="0"/>
              <a:t>Spinal cord injuries (Head, neck and back injuries)</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normAutofit/>
          </a:bodyPr>
          <a:lstStyle/>
          <a:p>
            <a:r>
              <a:rPr lang="en-US" dirty="0" smtClean="0"/>
              <a:t>Many rules are established by local health departments.</a:t>
            </a:r>
          </a:p>
          <a:p>
            <a:r>
              <a:rPr lang="en-US" dirty="0" smtClean="0"/>
              <a:t>Facilities establish additional rules based on their needs.  </a:t>
            </a:r>
          </a:p>
          <a:p>
            <a:r>
              <a:rPr lang="en-US" dirty="0" smtClean="0"/>
              <a:t>Some rules are equipment specific.</a:t>
            </a:r>
          </a:p>
          <a:p>
            <a:r>
              <a:rPr lang="en-US" dirty="0" smtClean="0"/>
              <a:t>The book contains many examples of different rules facilities may have</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Pool Rules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Swim only when a lifeguard is on duty.</a:t>
            </a:r>
          </a:p>
          <a:p>
            <a:pPr lvl="0"/>
            <a:r>
              <a:rPr lang="en-US" dirty="0" smtClean="0"/>
              <a:t>Obey lifeguard instructions at all times.</a:t>
            </a:r>
          </a:p>
          <a:p>
            <a:pPr lvl="0"/>
            <a:r>
              <a:rPr lang="en-US" dirty="0" smtClean="0"/>
              <a:t>Swim diapers are required for small children who are not toilet trained.</a:t>
            </a:r>
          </a:p>
          <a:p>
            <a:pPr lvl="0"/>
            <a:r>
              <a:rPr lang="en-US" dirty="0" smtClean="0"/>
              <a:t>No swimming with open or infected wounds.</a:t>
            </a:r>
          </a:p>
          <a:p>
            <a:pPr lvl="0"/>
            <a:r>
              <a:rPr lang="en-US" dirty="0" smtClean="0"/>
              <a:t>No running, pushing, or rough play.</a:t>
            </a:r>
          </a:p>
          <a:p>
            <a:pPr lvl="0"/>
            <a:r>
              <a:rPr lang="en-US" dirty="0" smtClean="0"/>
              <a:t>No hyperventilating before swimming underwater or breath-holding contests.  </a:t>
            </a:r>
          </a:p>
          <a:p>
            <a:pPr lvl="0"/>
            <a:r>
              <a:rPr lang="en-US" dirty="0" smtClean="0"/>
              <a:t>No sitting or playing near or with drains or suction fittings.</a:t>
            </a:r>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Pool Rules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Dive </a:t>
            </a:r>
            <a:r>
              <a:rPr lang="en-US" dirty="0" smtClean="0"/>
              <a:t>only in designated areas.</a:t>
            </a:r>
          </a:p>
          <a:p>
            <a:pPr lvl="0"/>
            <a:r>
              <a:rPr lang="en-US" dirty="0" smtClean="0"/>
              <a:t>No glass containers in the pool area and locker rooms.</a:t>
            </a:r>
          </a:p>
          <a:p>
            <a:pPr lvl="0"/>
            <a:r>
              <a:rPr lang="en-US" dirty="0" smtClean="0"/>
              <a:t>Food is only allowed in designated areas.</a:t>
            </a:r>
          </a:p>
          <a:p>
            <a:pPr lvl="0"/>
            <a:r>
              <a:rPr lang="en-US" dirty="0" smtClean="0"/>
              <a:t>No alcoholic beverages or drug use allowed.</a:t>
            </a:r>
          </a:p>
          <a:p>
            <a:pPr lvl="0"/>
            <a:r>
              <a:rPr lang="en-US" dirty="0" smtClean="0"/>
              <a:t>All bathers must shower, in the nude, before using aquatic facility.</a:t>
            </a:r>
          </a:p>
          <a:p>
            <a:pPr lvl="0"/>
            <a:r>
              <a:rPr lang="en-US" dirty="0" smtClean="0"/>
              <a:t>Only coast guard approved lifejackets may be worn (no water wings).</a:t>
            </a:r>
          </a:p>
          <a:p>
            <a:pPr lvl="0"/>
            <a:r>
              <a:rPr lang="en-US" dirty="0" smtClean="0"/>
              <a:t>Children under the age of 12 must be accompanied</a:t>
            </a:r>
          </a:p>
          <a:p>
            <a:pPr lvl="0"/>
            <a:r>
              <a:rPr lang="en-US" dirty="0" smtClean="0"/>
              <a:t>by an adult.</a:t>
            </a: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Maintaining </a:t>
            </a:r>
            <a:r>
              <a:rPr lang="en-US" b="1" dirty="0" smtClean="0"/>
              <a:t>Records</a:t>
            </a:r>
            <a:endParaRPr lang="en-US" dirty="0"/>
          </a:p>
        </p:txBody>
      </p:sp>
      <p:sp>
        <p:nvSpPr>
          <p:cNvPr id="3" name="Content Placeholder 2"/>
          <p:cNvSpPr>
            <a:spLocks noGrp="1"/>
          </p:cNvSpPr>
          <p:nvPr>
            <p:ph idx="1"/>
          </p:nvPr>
        </p:nvSpPr>
        <p:spPr/>
        <p:txBody>
          <a:bodyPr/>
          <a:lstStyle/>
          <a:p>
            <a:r>
              <a:rPr lang="en-US" dirty="0" smtClean="0"/>
              <a:t>Record keeping is often discussed as important, but is often times found lacking at many </a:t>
            </a:r>
            <a:r>
              <a:rPr lang="en-US" dirty="0" smtClean="0"/>
              <a:t>facilities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Completion Requirements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Attend all class sessions (A minimum of 28 hours)</a:t>
            </a:r>
            <a:endParaRPr lang="en-US" sz="4000" dirty="0"/>
          </a:p>
          <a:p>
            <a:pPr lvl="0"/>
            <a:r>
              <a:rPr lang="en-US" dirty="0"/>
              <a:t>Complete all required skills</a:t>
            </a:r>
            <a:endParaRPr lang="en-US" sz="4000" dirty="0"/>
          </a:p>
          <a:p>
            <a:pPr lvl="0"/>
            <a:r>
              <a:rPr lang="en-US" dirty="0"/>
              <a:t>Pass final practical scenarios</a:t>
            </a:r>
            <a:endParaRPr lang="en-US" sz="4000" dirty="0"/>
          </a:p>
          <a:p>
            <a:pPr lvl="1"/>
            <a:r>
              <a:rPr lang="en-US" dirty="0"/>
              <a:t>Spinal Cord Injury resulting in applying a backboard in either shallow </a:t>
            </a:r>
            <a:r>
              <a:rPr lang="en-US" dirty="0" smtClean="0"/>
              <a:t>OR </a:t>
            </a:r>
            <a:r>
              <a:rPr lang="en-US" dirty="0"/>
              <a:t>deep water</a:t>
            </a:r>
            <a:endParaRPr lang="en-US" sz="3600" dirty="0"/>
          </a:p>
          <a:p>
            <a:pPr lvl="1"/>
            <a:r>
              <a:rPr lang="en-US" dirty="0"/>
              <a:t>Near drowning emergency requiring the victim to be removed from that water and CPR to be administered</a:t>
            </a:r>
            <a:endParaRPr lang="en-US" sz="3600" dirty="0"/>
          </a:p>
          <a:p>
            <a:pPr lvl="0"/>
            <a:r>
              <a:rPr lang="en-US" dirty="0"/>
              <a:t>Pass the final written exam with a minimum of 80% </a:t>
            </a:r>
            <a:endParaRPr lang="en-US" sz="4000" dirty="0"/>
          </a:p>
          <a:p>
            <a:pPr lvl="1"/>
            <a:r>
              <a:rPr lang="en-US" dirty="0"/>
              <a:t>50 Questions</a:t>
            </a:r>
            <a:endParaRPr lang="en-US" sz="3600" dirty="0"/>
          </a:p>
          <a:p>
            <a:pPr lvl="0"/>
            <a:r>
              <a:rPr lang="en-US" dirty="0"/>
              <a:t>Show a maturity level to effectively work as a lifeguard.</a:t>
            </a:r>
            <a:endParaRPr lang="en-US" sz="4000" dirty="0"/>
          </a:p>
          <a:p>
            <a:r>
              <a:rPr lang="en-US" dirty="0"/>
              <a:t>The instructor has the discretion to not allow a student to become certified if, in the view of the instructor, the student does not possess the maturity level to be a lifeguard.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Records </a:t>
            </a:r>
            <a:br>
              <a:rPr lang="en-US" dirty="0" smtClean="0"/>
            </a:br>
            <a:r>
              <a:rPr lang="en-US" dirty="0" smtClean="0"/>
              <a:t>to Keep</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Employee Paperwork</a:t>
            </a:r>
          </a:p>
          <a:p>
            <a:pPr lvl="0"/>
            <a:r>
              <a:rPr lang="en-US" dirty="0" smtClean="0"/>
              <a:t>Work Schedules</a:t>
            </a:r>
          </a:p>
          <a:p>
            <a:pPr lvl="0"/>
            <a:r>
              <a:rPr lang="en-US" dirty="0" smtClean="0"/>
              <a:t>Certification Expiration Dates</a:t>
            </a:r>
          </a:p>
          <a:p>
            <a:pPr lvl="0"/>
            <a:r>
              <a:rPr lang="en-US" dirty="0" smtClean="0"/>
              <a:t>Timecards</a:t>
            </a:r>
          </a:p>
          <a:p>
            <a:pPr lvl="0"/>
            <a:r>
              <a:rPr lang="en-US" dirty="0" smtClean="0"/>
              <a:t>In-Service Training Records</a:t>
            </a:r>
          </a:p>
          <a:p>
            <a:pPr lvl="0"/>
            <a:r>
              <a:rPr lang="en-US" dirty="0" smtClean="0"/>
              <a:t>Maintenance Logs</a:t>
            </a:r>
          </a:p>
          <a:p>
            <a:pPr lvl="0"/>
            <a:r>
              <a:rPr lang="en-US" dirty="0" smtClean="0"/>
              <a:t>Water Chemistry Logs</a:t>
            </a:r>
          </a:p>
          <a:p>
            <a:pPr lvl="0"/>
            <a:r>
              <a:rPr lang="en-US" dirty="0" smtClean="0"/>
              <a:t>Safety Checks</a:t>
            </a:r>
          </a:p>
          <a:p>
            <a:pPr lvl="0"/>
            <a:r>
              <a:rPr lang="en-US" dirty="0" smtClean="0"/>
              <a:t>Bather Loads/Usage</a:t>
            </a:r>
          </a:p>
          <a:p>
            <a:pPr lvl="0"/>
            <a:r>
              <a:rPr lang="en-US" dirty="0" smtClean="0"/>
              <a:t>Accident/Incident Forms</a:t>
            </a:r>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Keeping Records</a:t>
            </a:r>
            <a:endParaRPr lang="en-US" dirty="0"/>
          </a:p>
        </p:txBody>
      </p:sp>
      <p:sp>
        <p:nvSpPr>
          <p:cNvPr id="3" name="Content Placeholder 2"/>
          <p:cNvSpPr>
            <a:spLocks noGrp="1"/>
          </p:cNvSpPr>
          <p:nvPr>
            <p:ph idx="1"/>
          </p:nvPr>
        </p:nvSpPr>
        <p:spPr/>
        <p:txBody>
          <a:bodyPr>
            <a:normAutofit/>
          </a:bodyPr>
          <a:lstStyle/>
          <a:p>
            <a:r>
              <a:rPr lang="en-US" dirty="0" smtClean="0"/>
              <a:t>Chapter 10 has many examples of templates to use for record keeping</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Enforcing Rules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Get </a:t>
            </a:r>
            <a:r>
              <a:rPr lang="en-US" dirty="0" smtClean="0"/>
              <a:t>the attention of the customer breaking an established pool rule.</a:t>
            </a:r>
          </a:p>
          <a:p>
            <a:pPr marL="514350" indent="-514350">
              <a:buFont typeface="+mj-lt"/>
              <a:buAutoNum type="arabicPeriod"/>
            </a:pPr>
            <a:r>
              <a:rPr lang="en-US" dirty="0" smtClean="0"/>
              <a:t>Ask </a:t>
            </a:r>
            <a:r>
              <a:rPr lang="en-US" dirty="0" smtClean="0"/>
              <a:t>the patron to stop breaking the rule.</a:t>
            </a:r>
          </a:p>
          <a:p>
            <a:pPr marL="514350" indent="-514350">
              <a:buFont typeface="+mj-lt"/>
              <a:buAutoNum type="arabicPeriod"/>
            </a:pPr>
            <a:r>
              <a:rPr lang="en-US" dirty="0" smtClean="0"/>
              <a:t>If </a:t>
            </a:r>
            <a:r>
              <a:rPr lang="en-US" dirty="0" smtClean="0"/>
              <a:t>needed, explain why the rule is in place.</a:t>
            </a:r>
          </a:p>
          <a:p>
            <a:pPr marL="514350" indent="-514350">
              <a:buFont typeface="+mj-lt"/>
              <a:buAutoNum type="arabicPeriod"/>
            </a:pPr>
            <a:r>
              <a:rPr lang="en-US" dirty="0" smtClean="0"/>
              <a:t>If </a:t>
            </a:r>
            <a:r>
              <a:rPr lang="en-US" dirty="0" smtClean="0"/>
              <a:t>you are actively providing pool surveillance, and the customer wants additional detail or asks to speak to a supervisor, contact a supervisor immediately.  </a:t>
            </a: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Safety Checks and Checklists</a:t>
            </a:r>
            <a:endParaRPr lang="en-US" dirty="0"/>
          </a:p>
        </p:txBody>
      </p:sp>
      <p:sp>
        <p:nvSpPr>
          <p:cNvPr id="3" name="Content Placeholder 2"/>
          <p:cNvSpPr>
            <a:spLocks noGrp="1"/>
          </p:cNvSpPr>
          <p:nvPr>
            <p:ph idx="1"/>
          </p:nvPr>
        </p:nvSpPr>
        <p:spPr/>
        <p:txBody>
          <a:bodyPr/>
          <a:lstStyle/>
          <a:p>
            <a:r>
              <a:rPr lang="en-US" dirty="0" smtClean="0"/>
              <a:t>Checks </a:t>
            </a:r>
            <a:r>
              <a:rPr lang="en-US" dirty="0" smtClean="0"/>
              <a:t>are conducted before a facility opens, various times throughout the day, at the end of the day, or a combination of all three. </a:t>
            </a:r>
            <a:endParaRPr lang="en-US" dirty="0" smtClean="0"/>
          </a:p>
          <a:p>
            <a:r>
              <a:rPr lang="en-US" dirty="0" smtClean="0"/>
              <a:t>Items found on the safety check should be addressed right away.  </a:t>
            </a:r>
            <a:endParaRPr lang="en-US" dirty="0" smtClean="0"/>
          </a:p>
          <a:p>
            <a:r>
              <a:rPr lang="en-US" dirty="0" smtClean="0"/>
              <a:t>If </a:t>
            </a:r>
            <a:r>
              <a:rPr lang="en-US" dirty="0" smtClean="0"/>
              <a:t>it cannot be addressed right away, facility management should be made aware immediately.  </a:t>
            </a:r>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Hazards</a:t>
            </a:r>
            <a:endParaRPr lang="en-US" dirty="0"/>
          </a:p>
        </p:txBody>
      </p:sp>
      <p:sp>
        <p:nvSpPr>
          <p:cNvPr id="3" name="Content Placeholder 2"/>
          <p:cNvSpPr>
            <a:spLocks noGrp="1"/>
          </p:cNvSpPr>
          <p:nvPr>
            <p:ph idx="1"/>
          </p:nvPr>
        </p:nvSpPr>
        <p:spPr/>
        <p:txBody>
          <a:bodyPr/>
          <a:lstStyle/>
          <a:p>
            <a:r>
              <a:rPr lang="en-US" dirty="0" smtClean="0"/>
              <a:t>If a lifeguard identifies a hazard, immediate steps should be taken to address the situation</a:t>
            </a:r>
            <a:r>
              <a:rPr lang="en-US" dirty="0" smtClean="0"/>
              <a:t>.</a:t>
            </a:r>
          </a:p>
          <a:p>
            <a:r>
              <a:rPr lang="en-US" dirty="0" smtClean="0"/>
              <a:t>Facilities </a:t>
            </a:r>
            <a:r>
              <a:rPr lang="en-US" dirty="0" smtClean="0"/>
              <a:t>should have procedures to handle various different conditions</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Threats of </a:t>
            </a:r>
            <a:r>
              <a:rPr lang="en-US" b="1" dirty="0" smtClean="0"/>
              <a:t>violence</a:t>
            </a:r>
            <a:endParaRPr lang="en-US" dirty="0"/>
          </a:p>
        </p:txBody>
      </p:sp>
      <p:sp>
        <p:nvSpPr>
          <p:cNvPr id="3" name="Content Placeholder 2"/>
          <p:cNvSpPr>
            <a:spLocks noGrp="1"/>
          </p:cNvSpPr>
          <p:nvPr>
            <p:ph idx="1"/>
          </p:nvPr>
        </p:nvSpPr>
        <p:spPr/>
        <p:txBody>
          <a:bodyPr/>
          <a:lstStyle/>
          <a:p>
            <a:r>
              <a:rPr lang="en-US" dirty="0" smtClean="0"/>
              <a:t>Lifeguards should not put </a:t>
            </a:r>
            <a:r>
              <a:rPr lang="en-US" dirty="0" smtClean="0"/>
              <a:t>themselves in a position to be injured due to a violent act of a customer or fellow employee</a:t>
            </a:r>
            <a:r>
              <a:rPr lang="en-US" dirty="0" smtClean="0"/>
              <a:t>.</a:t>
            </a:r>
          </a:p>
          <a:p>
            <a:r>
              <a:rPr lang="en-US" dirty="0" smtClean="0"/>
              <a:t>OSHA has excellent resources to address workplace violence and how to respond.</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Customers Impaired by  </a:t>
            </a:r>
            <a:r>
              <a:rPr lang="en-US" b="1" dirty="0" smtClean="0"/>
              <a:t>Drugs and </a:t>
            </a:r>
            <a:r>
              <a:rPr lang="en-US" b="1" dirty="0" smtClean="0"/>
              <a:t>Alcohol</a:t>
            </a:r>
            <a:endParaRPr lang="en-US" dirty="0"/>
          </a:p>
        </p:txBody>
      </p:sp>
      <p:sp>
        <p:nvSpPr>
          <p:cNvPr id="3" name="Content Placeholder 2"/>
          <p:cNvSpPr>
            <a:spLocks noGrp="1"/>
          </p:cNvSpPr>
          <p:nvPr>
            <p:ph idx="1"/>
          </p:nvPr>
        </p:nvSpPr>
        <p:spPr/>
        <p:txBody>
          <a:bodyPr/>
          <a:lstStyle/>
          <a:p>
            <a:r>
              <a:rPr lang="en-US" dirty="0" smtClean="0"/>
              <a:t>Alcohol use is involved in up to 70% of water recreation related deaths in teenagers and </a:t>
            </a:r>
            <a:r>
              <a:rPr lang="en-US" dirty="0" smtClean="0"/>
              <a:t>adults.</a:t>
            </a:r>
          </a:p>
          <a:p>
            <a:r>
              <a:rPr lang="en-US" dirty="0" smtClean="0"/>
              <a:t>Lifeguard </a:t>
            </a:r>
            <a:r>
              <a:rPr lang="en-US" dirty="0" smtClean="0"/>
              <a:t>should not handle by himself or herself </a:t>
            </a:r>
            <a:endParaRPr lang="en-US" dirty="0" smtClean="0"/>
          </a:p>
          <a:p>
            <a:r>
              <a:rPr lang="en-US" dirty="0" smtClean="0"/>
              <a:t>Facilities </a:t>
            </a:r>
            <a:r>
              <a:rPr lang="en-US" dirty="0" smtClean="0"/>
              <a:t>should train lifeguards how to recognize and handle an impaired swimmer. </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solidFill>
              </a:rPr>
              <a:t>Chapter </a:t>
            </a:r>
            <a:r>
              <a:rPr lang="en-US" dirty="0" smtClean="0">
                <a:solidFill>
                  <a:schemeClr val="accent1"/>
                </a:solidFill>
              </a:rPr>
              <a:t>5</a:t>
            </a:r>
            <a:endParaRPr lang="en-US" dirty="0">
              <a:solidFill>
                <a:schemeClr val="accent1"/>
              </a:solidFill>
            </a:endParaRPr>
          </a:p>
        </p:txBody>
      </p:sp>
      <p:sp>
        <p:nvSpPr>
          <p:cNvPr id="3" name="Subtitle 2"/>
          <p:cNvSpPr>
            <a:spLocks noGrp="1"/>
          </p:cNvSpPr>
          <p:nvPr>
            <p:ph type="subTitle" idx="1"/>
          </p:nvPr>
        </p:nvSpPr>
        <p:spPr/>
        <p:txBody>
          <a:bodyPr/>
          <a:lstStyle/>
          <a:p>
            <a:r>
              <a:rPr lang="en-US" b="1" dirty="0" smtClean="0"/>
              <a:t>Emergency Response</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EAP</a:t>
            </a:r>
            <a:endParaRPr lang="en-US" dirty="0"/>
          </a:p>
        </p:txBody>
      </p:sp>
      <p:sp>
        <p:nvSpPr>
          <p:cNvPr id="3" name="Content Placeholder 2"/>
          <p:cNvSpPr>
            <a:spLocks noGrp="1"/>
          </p:cNvSpPr>
          <p:nvPr>
            <p:ph idx="1"/>
          </p:nvPr>
        </p:nvSpPr>
        <p:spPr/>
        <p:txBody>
          <a:bodyPr/>
          <a:lstStyle/>
          <a:p>
            <a:r>
              <a:rPr lang="en-US" dirty="0" smtClean="0"/>
              <a:t>Playbook of how to respond to different emergency scenarios</a:t>
            </a:r>
          </a:p>
          <a:p>
            <a:r>
              <a:rPr lang="en-US" dirty="0" smtClean="0"/>
              <a:t>Three main steps</a:t>
            </a:r>
          </a:p>
          <a:p>
            <a:pPr lvl="1"/>
            <a:r>
              <a:rPr lang="en-US" dirty="0" smtClean="0"/>
              <a:t>Recognize an Emergency</a:t>
            </a:r>
          </a:p>
          <a:p>
            <a:pPr lvl="1"/>
            <a:r>
              <a:rPr lang="en-US" dirty="0" smtClean="0"/>
              <a:t>Activate the EAP</a:t>
            </a:r>
          </a:p>
          <a:p>
            <a:pPr lvl="1"/>
            <a:r>
              <a:rPr lang="en-US" dirty="0" smtClean="0"/>
              <a:t>Respond appropriately</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When to Call Your Local Emergency </a:t>
            </a:r>
            <a:r>
              <a:rPr lang="en-US" b="1" dirty="0" smtClean="0"/>
              <a:t>Number</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Someone who is unconscious </a:t>
            </a:r>
          </a:p>
          <a:p>
            <a:pPr lvl="0"/>
            <a:r>
              <a:rPr lang="en-US" dirty="0" smtClean="0"/>
              <a:t>Gasping for air or not breathing </a:t>
            </a:r>
          </a:p>
          <a:p>
            <a:pPr lvl="0"/>
            <a:r>
              <a:rPr lang="en-US" dirty="0" smtClean="0"/>
              <a:t>Experiencing an allergic reaction</a:t>
            </a:r>
          </a:p>
          <a:p>
            <a:pPr lvl="0"/>
            <a:r>
              <a:rPr lang="en-US" dirty="0" smtClean="0"/>
              <a:t>Having chest pain</a:t>
            </a:r>
          </a:p>
          <a:p>
            <a:pPr lvl="0"/>
            <a:r>
              <a:rPr lang="en-US" dirty="0" smtClean="0"/>
              <a:t>Uncontrollable bleeding</a:t>
            </a:r>
          </a:p>
          <a:p>
            <a:pPr lvl="0"/>
            <a:r>
              <a:rPr lang="en-US" dirty="0" smtClean="0"/>
              <a:t>Becomes suddenly ill</a:t>
            </a:r>
          </a:p>
          <a:p>
            <a:pPr lvl="0"/>
            <a:r>
              <a:rPr lang="en-US" dirty="0" smtClean="0"/>
              <a:t>Head, neck and back (spinal cord) injuries</a:t>
            </a:r>
          </a:p>
          <a:p>
            <a:r>
              <a:rPr lang="en-US" dirty="0" smtClean="0"/>
              <a:t>Drowning or near-drowning</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Course Length</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Minimum Time Spent on Each Topic</a:t>
            </a:r>
          </a:p>
          <a:p>
            <a:pPr lvl="1"/>
            <a:r>
              <a:rPr lang="en-US" dirty="0"/>
              <a:t>First Aid:  		1.5 hours</a:t>
            </a:r>
            <a:endParaRPr lang="en-US" sz="3600" dirty="0"/>
          </a:p>
          <a:p>
            <a:pPr lvl="1"/>
            <a:r>
              <a:rPr lang="en-US" dirty="0"/>
              <a:t>CPR: 			4 hours</a:t>
            </a:r>
            <a:endParaRPr lang="en-US" sz="3600" dirty="0"/>
          </a:p>
          <a:p>
            <a:pPr lvl="1"/>
            <a:r>
              <a:rPr lang="en-US" dirty="0"/>
              <a:t>Backboarding:	</a:t>
            </a:r>
            <a:r>
              <a:rPr lang="en-US" dirty="0" smtClean="0"/>
              <a:t>6 </a:t>
            </a:r>
            <a:r>
              <a:rPr lang="en-US" dirty="0"/>
              <a:t>Hours</a:t>
            </a:r>
            <a:endParaRPr lang="en-US" sz="3600" dirty="0"/>
          </a:p>
          <a:p>
            <a:pPr lvl="1"/>
            <a:r>
              <a:rPr lang="en-US" dirty="0"/>
              <a:t>Classroom: 		5 Hours</a:t>
            </a:r>
            <a:endParaRPr lang="en-US" sz="3600" dirty="0"/>
          </a:p>
          <a:p>
            <a:pPr lvl="1"/>
            <a:r>
              <a:rPr lang="en-US" dirty="0"/>
              <a:t>Rescue Skills: 		3 hours</a:t>
            </a:r>
            <a:endParaRPr lang="en-US" sz="3600" dirty="0"/>
          </a:p>
          <a:p>
            <a:pPr lvl="1"/>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During Emergency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Lifeguards</a:t>
            </a:r>
            <a:endParaRPr lang="en-US" dirty="0" smtClean="0"/>
          </a:p>
          <a:p>
            <a:pPr lvl="1"/>
            <a:r>
              <a:rPr lang="en-US" dirty="0" smtClean="0"/>
              <a:t>Find </a:t>
            </a:r>
            <a:r>
              <a:rPr lang="en-US" dirty="0" smtClean="0"/>
              <a:t>out the seriousness of the emergency.</a:t>
            </a:r>
          </a:p>
          <a:p>
            <a:pPr lvl="1"/>
            <a:r>
              <a:rPr lang="en-US" dirty="0" smtClean="0"/>
              <a:t>Determine if an ambulance is needed and call, or have someone call, 911.</a:t>
            </a:r>
          </a:p>
          <a:p>
            <a:pPr lvl="1"/>
            <a:r>
              <a:rPr lang="en-US" dirty="0" smtClean="0"/>
              <a:t>Be the primary provider of first aid or CPR to the victim.</a:t>
            </a:r>
          </a:p>
          <a:p>
            <a:pPr lvl="1"/>
            <a:r>
              <a:rPr lang="en-US" dirty="0" smtClean="0"/>
              <a:t>Bring any additional rescue equipment to lifeguard performing the rescue.</a:t>
            </a:r>
          </a:p>
          <a:p>
            <a:pPr lvl="1"/>
            <a:r>
              <a:rPr lang="en-US" dirty="0" smtClean="0"/>
              <a:t>Help to clear the pool if needed.</a:t>
            </a:r>
          </a:p>
          <a:p>
            <a:pPr lvl="1"/>
            <a:r>
              <a:rPr lang="en-US" dirty="0" smtClean="0"/>
              <a:t>Assist in any first aid that is needed.</a:t>
            </a:r>
          </a:p>
          <a:p>
            <a:pPr lvl="1"/>
            <a:r>
              <a:rPr lang="en-US" dirty="0" smtClean="0"/>
              <a:t>Help with crowd control.</a:t>
            </a:r>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During Emergency</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Aquatics Management</a:t>
            </a:r>
            <a:endParaRPr lang="en-US" dirty="0" smtClean="0"/>
          </a:p>
          <a:p>
            <a:pPr lvl="1"/>
            <a:r>
              <a:rPr lang="en-US" dirty="0" smtClean="0"/>
              <a:t>Find out the seriousness of the emergency.</a:t>
            </a:r>
            <a:endParaRPr lang="en-US" sz="3600" dirty="0" smtClean="0"/>
          </a:p>
          <a:p>
            <a:pPr lvl="1"/>
            <a:r>
              <a:rPr lang="en-US" dirty="0" smtClean="0"/>
              <a:t>Determine if an ambulance is needed and call, or have someone call, 911. </a:t>
            </a:r>
            <a:endParaRPr lang="en-US" sz="3600" dirty="0" smtClean="0"/>
          </a:p>
          <a:p>
            <a:pPr lvl="1"/>
            <a:r>
              <a:rPr lang="en-US" dirty="0" smtClean="0"/>
              <a:t>Bring any additional rescue equipment to the lifeguard performing the rescue.</a:t>
            </a:r>
            <a:endParaRPr lang="en-US" sz="3600" dirty="0" smtClean="0"/>
          </a:p>
          <a:p>
            <a:pPr lvl="1"/>
            <a:r>
              <a:rPr lang="en-US" dirty="0" smtClean="0"/>
              <a:t>Help to clear the pool if needed.</a:t>
            </a:r>
            <a:endParaRPr lang="en-US" sz="3600" dirty="0" smtClean="0"/>
          </a:p>
          <a:p>
            <a:pPr lvl="1"/>
            <a:r>
              <a:rPr lang="en-US" dirty="0" smtClean="0"/>
              <a:t>Assist in any first aid that is needed.</a:t>
            </a:r>
            <a:endParaRPr lang="en-US" sz="3600" dirty="0" smtClean="0"/>
          </a:p>
          <a:p>
            <a:pPr lvl="1"/>
            <a:r>
              <a:rPr lang="en-US" dirty="0" smtClean="0"/>
              <a:t>Help with crowd control.</a:t>
            </a:r>
            <a:endParaRPr lang="en-US" sz="3600" dirty="0" smtClean="0"/>
          </a:p>
          <a:p>
            <a:pPr lvl="1"/>
            <a:r>
              <a:rPr lang="en-US" dirty="0" smtClean="0"/>
              <a:t>Lead the after accident investigation.</a:t>
            </a:r>
            <a:endParaRPr lang="en-US" sz="3600" dirty="0" smtClean="0"/>
          </a:p>
          <a:p>
            <a:pPr lvl="1"/>
            <a:r>
              <a:rPr lang="en-US" dirty="0" smtClean="0"/>
              <a:t>Complete reports.</a:t>
            </a:r>
            <a:endParaRPr lang="en-US" sz="3600" dirty="0" smtClean="0"/>
          </a:p>
          <a:p>
            <a:pPr lvl="1"/>
            <a:r>
              <a:rPr lang="en-US" dirty="0" smtClean="0"/>
              <a:t>Make decisions on when the pool will reopen.</a:t>
            </a:r>
            <a:endParaRPr lang="en-US" sz="3600" dirty="0" smtClean="0"/>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During Emergency</a:t>
            </a:r>
            <a:endParaRPr lang="en-US" dirty="0"/>
          </a:p>
        </p:txBody>
      </p:sp>
      <p:sp>
        <p:nvSpPr>
          <p:cNvPr id="3" name="Content Placeholder 2"/>
          <p:cNvSpPr>
            <a:spLocks noGrp="1"/>
          </p:cNvSpPr>
          <p:nvPr>
            <p:ph idx="1"/>
          </p:nvPr>
        </p:nvSpPr>
        <p:spPr/>
        <p:txBody>
          <a:bodyPr>
            <a:normAutofit/>
          </a:bodyPr>
          <a:lstStyle/>
          <a:p>
            <a:pPr>
              <a:buNone/>
            </a:pPr>
            <a:r>
              <a:rPr lang="en-US" b="1" dirty="0" smtClean="0"/>
              <a:t>Support Staff</a:t>
            </a:r>
            <a:endParaRPr lang="en-US" dirty="0" smtClean="0"/>
          </a:p>
          <a:p>
            <a:pPr lvl="1"/>
            <a:r>
              <a:rPr lang="en-US" dirty="0" smtClean="0"/>
              <a:t>Calling 911.</a:t>
            </a:r>
          </a:p>
          <a:p>
            <a:pPr lvl="1"/>
            <a:r>
              <a:rPr lang="en-US" dirty="0" smtClean="0"/>
              <a:t>Help with crowd control.</a:t>
            </a:r>
          </a:p>
          <a:p>
            <a:pPr lvl="1"/>
            <a:r>
              <a:rPr lang="en-US" dirty="0" smtClean="0"/>
              <a:t>If trained, assist with first aid or CPR once the victim(s) are removed from the pool.</a:t>
            </a:r>
          </a:p>
          <a:p>
            <a:pPr lvl="1"/>
            <a:r>
              <a:rPr lang="en-US" dirty="0" smtClean="0"/>
              <a:t>Bring additional rescue equipment that the lifeguard(s) may need.</a:t>
            </a:r>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Happened in a Drowning?</a:t>
            </a:r>
            <a:endParaRPr lang="en-US" dirty="0"/>
          </a:p>
        </p:txBody>
      </p:sp>
      <p:sp>
        <p:nvSpPr>
          <p:cNvPr id="3" name="Content Placeholder 2"/>
          <p:cNvSpPr>
            <a:spLocks noGrp="1"/>
          </p:cNvSpPr>
          <p:nvPr>
            <p:ph idx="1"/>
          </p:nvPr>
        </p:nvSpPr>
        <p:spPr/>
        <p:txBody>
          <a:bodyPr/>
          <a:lstStyle/>
          <a:p>
            <a:r>
              <a:rPr lang="en-US" dirty="0" smtClean="0"/>
              <a:t>Instead of breathing in air, </a:t>
            </a:r>
            <a:r>
              <a:rPr lang="en-US" dirty="0" smtClean="0"/>
              <a:t>the victim breathes </a:t>
            </a:r>
            <a:r>
              <a:rPr lang="en-US" dirty="0" smtClean="0"/>
              <a:t>in </a:t>
            </a:r>
            <a:r>
              <a:rPr lang="en-US" dirty="0" smtClean="0"/>
              <a:t>water.</a:t>
            </a:r>
          </a:p>
          <a:p>
            <a:r>
              <a:rPr lang="en-US" dirty="0" smtClean="0"/>
              <a:t>Either the airway (larynx) closes or water gets into their lungs. </a:t>
            </a:r>
            <a:endParaRPr lang="en-US" dirty="0" smtClean="0"/>
          </a:p>
          <a:p>
            <a:r>
              <a:rPr lang="en-US" dirty="0" smtClean="0"/>
              <a:t>In short, the victim </a:t>
            </a:r>
            <a:r>
              <a:rPr lang="en-US" dirty="0" smtClean="0"/>
              <a:t>suffocates.</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graphicFrame>
        <p:nvGraphicFramePr>
          <p:cNvPr id="4" name="Table 3"/>
          <p:cNvGraphicFramePr>
            <a:graphicFrameLocks noGrp="1"/>
          </p:cNvGraphicFramePr>
          <p:nvPr/>
        </p:nvGraphicFramePr>
        <p:xfrm>
          <a:off x="381000" y="1828802"/>
          <a:ext cx="8534400" cy="4286548"/>
        </p:xfrm>
        <a:graphic>
          <a:graphicData uri="http://schemas.openxmlformats.org/drawingml/2006/table">
            <a:tbl>
              <a:tblPr/>
              <a:tblGrid>
                <a:gridCol w="1371600"/>
                <a:gridCol w="1447800"/>
                <a:gridCol w="5715000"/>
              </a:tblGrid>
              <a:tr h="442422">
                <a:tc>
                  <a:txBody>
                    <a:bodyPr/>
                    <a:lstStyle/>
                    <a:p>
                      <a:pPr marL="0" marR="0" algn="ctr">
                        <a:lnSpc>
                          <a:spcPct val="115000"/>
                        </a:lnSpc>
                        <a:spcBef>
                          <a:spcPts val="0"/>
                        </a:spcBef>
                        <a:spcAft>
                          <a:spcPts val="0"/>
                        </a:spcAft>
                      </a:pPr>
                      <a:r>
                        <a:rPr lang="en-US" sz="2000" dirty="0">
                          <a:solidFill>
                            <a:srgbClr val="000000"/>
                          </a:solidFill>
                          <a:latin typeface="Arial"/>
                          <a:ea typeface="Times New Roman"/>
                          <a:cs typeface="Times New Roman"/>
                        </a:rPr>
                        <a:t>Total Time</a:t>
                      </a:r>
                      <a:endParaRPr lang="en-US" sz="2000" dirty="0">
                        <a:latin typeface="Calibri"/>
                        <a:ea typeface="Calibri"/>
                        <a:cs typeface="Times New Roman"/>
                      </a:endParaRPr>
                    </a:p>
                  </a:txBody>
                  <a:tcPr marL="60562" marR="605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Arial"/>
                          <a:ea typeface="Times New Roman"/>
                          <a:cs typeface="Times New Roman"/>
                        </a:rPr>
                        <a:t>Time</a:t>
                      </a:r>
                      <a:endParaRPr lang="en-US" sz="2000" dirty="0">
                        <a:latin typeface="Calibri"/>
                        <a:ea typeface="Calibri"/>
                        <a:cs typeface="Times New Roman"/>
                      </a:endParaRPr>
                    </a:p>
                  </a:txBody>
                  <a:tcPr marL="60562" marR="605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latin typeface="Arial"/>
                          <a:ea typeface="Times New Roman"/>
                          <a:cs typeface="Times New Roman"/>
                        </a:rPr>
                        <a:t>Event</a:t>
                      </a:r>
                      <a:endParaRPr lang="en-US" sz="2000" dirty="0">
                        <a:latin typeface="Calibri"/>
                        <a:ea typeface="Calibri"/>
                        <a:cs typeface="Times New Roman"/>
                      </a:endParaRPr>
                    </a:p>
                  </a:txBody>
                  <a:tcPr marL="60562" marR="605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9654">
                <a:tc>
                  <a:txBody>
                    <a:bodyPr/>
                    <a:lstStyle/>
                    <a:p>
                      <a:pPr marL="0" marR="0">
                        <a:lnSpc>
                          <a:spcPct val="115000"/>
                        </a:lnSpc>
                        <a:spcBef>
                          <a:spcPts val="0"/>
                        </a:spcBef>
                        <a:spcAft>
                          <a:spcPts val="0"/>
                        </a:spcAft>
                      </a:pPr>
                      <a:r>
                        <a:rPr lang="en-US" sz="1800" b="1" dirty="0">
                          <a:solidFill>
                            <a:srgbClr val="000000"/>
                          </a:solidFill>
                          <a:latin typeface="Arial"/>
                          <a:ea typeface="Times New Roman"/>
                          <a:cs typeface="Times New Roman"/>
                        </a:rPr>
                        <a:t>20-60 Seconds</a:t>
                      </a:r>
                      <a:endParaRPr lang="en-US" sz="1800" b="1" dirty="0">
                        <a:latin typeface="Calibri"/>
                        <a:ea typeface="Calibri"/>
                        <a:cs typeface="Times New Roman"/>
                      </a:endParaRPr>
                    </a:p>
                  </a:txBody>
                  <a:tcPr marL="60562" marR="605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solidFill>
                            <a:srgbClr val="000000"/>
                          </a:solidFill>
                          <a:latin typeface="Arial"/>
                          <a:ea typeface="Times New Roman"/>
                          <a:cs typeface="Times New Roman"/>
                        </a:rPr>
                        <a:t>20-60 Seconds</a:t>
                      </a:r>
                      <a:endParaRPr lang="en-US" sz="1800" b="1" dirty="0">
                        <a:latin typeface="Calibri"/>
                        <a:ea typeface="Calibri"/>
                        <a:cs typeface="Times New Roman"/>
                      </a:endParaRPr>
                    </a:p>
                  </a:txBody>
                  <a:tcPr marL="60562" marR="605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000000"/>
                          </a:solidFill>
                          <a:latin typeface="Arial"/>
                          <a:ea typeface="Times New Roman"/>
                          <a:cs typeface="Times New Roman"/>
                        </a:rPr>
                        <a:t>The victim actively struggles to keep his head above the water before he becomes unconscious.</a:t>
                      </a:r>
                      <a:endParaRPr lang="en-US" sz="2000" dirty="0">
                        <a:latin typeface="Calibri"/>
                        <a:ea typeface="Calibri"/>
                        <a:cs typeface="Times New Roman"/>
                      </a:endParaRPr>
                    </a:p>
                  </a:txBody>
                  <a:tcPr marL="60562" marR="605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9654">
                <a:tc>
                  <a:txBody>
                    <a:bodyPr/>
                    <a:lstStyle/>
                    <a:p>
                      <a:pPr marL="0" marR="0">
                        <a:lnSpc>
                          <a:spcPct val="115000"/>
                        </a:lnSpc>
                        <a:spcBef>
                          <a:spcPts val="0"/>
                        </a:spcBef>
                        <a:spcAft>
                          <a:spcPts val="0"/>
                        </a:spcAft>
                      </a:pPr>
                      <a:r>
                        <a:rPr lang="en-US" sz="1800" b="1" dirty="0">
                          <a:solidFill>
                            <a:srgbClr val="000000"/>
                          </a:solidFill>
                          <a:latin typeface="Arial"/>
                          <a:ea typeface="Times New Roman"/>
                          <a:cs typeface="Times New Roman"/>
                        </a:rPr>
                        <a:t>1 min 20 sec-4 min</a:t>
                      </a:r>
                      <a:endParaRPr lang="en-US" sz="1800" b="1" dirty="0">
                        <a:latin typeface="Calibri"/>
                        <a:ea typeface="Calibri"/>
                        <a:cs typeface="Times New Roman"/>
                      </a:endParaRPr>
                    </a:p>
                  </a:txBody>
                  <a:tcPr marL="60562" marR="605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solidFill>
                            <a:srgbClr val="000000"/>
                          </a:solidFill>
                          <a:latin typeface="Arial"/>
                          <a:ea typeface="Times New Roman"/>
                          <a:cs typeface="Times New Roman"/>
                        </a:rPr>
                        <a:t>1-3 minutes</a:t>
                      </a:r>
                      <a:endParaRPr lang="en-US" sz="1800" b="1" dirty="0">
                        <a:latin typeface="Calibri"/>
                        <a:ea typeface="Calibri"/>
                        <a:cs typeface="Times New Roman"/>
                      </a:endParaRPr>
                    </a:p>
                  </a:txBody>
                  <a:tcPr marL="60562" marR="605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000000"/>
                          </a:solidFill>
                          <a:latin typeface="Arial"/>
                          <a:ea typeface="Times New Roman"/>
                          <a:cs typeface="Times New Roman"/>
                        </a:rPr>
                        <a:t>The heart is starting to struggle and eventually stops due to the lack of oxygen.</a:t>
                      </a:r>
                      <a:endParaRPr lang="en-US" sz="2000" dirty="0">
                        <a:latin typeface="Calibri"/>
                        <a:ea typeface="Calibri"/>
                        <a:cs typeface="Times New Roman"/>
                      </a:endParaRPr>
                    </a:p>
                  </a:txBody>
                  <a:tcPr marL="60562" marR="605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422">
                <a:tc>
                  <a:txBody>
                    <a:bodyPr/>
                    <a:lstStyle/>
                    <a:p>
                      <a:pPr marL="0" marR="0">
                        <a:lnSpc>
                          <a:spcPct val="115000"/>
                        </a:lnSpc>
                        <a:spcBef>
                          <a:spcPts val="0"/>
                        </a:spcBef>
                        <a:spcAft>
                          <a:spcPts val="0"/>
                        </a:spcAft>
                      </a:pPr>
                      <a:r>
                        <a:rPr lang="en-US" sz="1800" b="1" dirty="0">
                          <a:solidFill>
                            <a:srgbClr val="000000"/>
                          </a:solidFill>
                          <a:latin typeface="Arial"/>
                          <a:ea typeface="Times New Roman"/>
                          <a:cs typeface="Times New Roman"/>
                        </a:rPr>
                        <a:t>5 min 20 sec-10 min</a:t>
                      </a:r>
                      <a:endParaRPr lang="en-US" sz="1800" b="1" dirty="0">
                        <a:latin typeface="Calibri"/>
                        <a:ea typeface="Calibri"/>
                        <a:cs typeface="Times New Roman"/>
                      </a:endParaRPr>
                    </a:p>
                  </a:txBody>
                  <a:tcPr marL="60562" marR="605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solidFill>
                            <a:srgbClr val="000000"/>
                          </a:solidFill>
                          <a:latin typeface="Arial"/>
                          <a:ea typeface="Times New Roman"/>
                          <a:cs typeface="Times New Roman"/>
                        </a:rPr>
                        <a:t>4-6 minutes</a:t>
                      </a:r>
                      <a:endParaRPr lang="en-US" sz="1800" b="1" dirty="0">
                        <a:latin typeface="Calibri"/>
                        <a:ea typeface="Calibri"/>
                        <a:cs typeface="Times New Roman"/>
                      </a:endParaRPr>
                    </a:p>
                  </a:txBody>
                  <a:tcPr marL="60562" marR="605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000000"/>
                          </a:solidFill>
                          <a:latin typeface="Arial"/>
                          <a:ea typeface="Times New Roman"/>
                          <a:cs typeface="Times New Roman"/>
                        </a:rPr>
                        <a:t>Brain damage is possible.</a:t>
                      </a:r>
                      <a:endParaRPr lang="en-US" sz="2000" dirty="0">
                        <a:latin typeface="Calibri"/>
                        <a:ea typeface="Calibri"/>
                        <a:cs typeface="Times New Roman"/>
                      </a:endParaRPr>
                    </a:p>
                  </a:txBody>
                  <a:tcPr marL="60562" marR="605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422">
                <a:tc>
                  <a:txBody>
                    <a:bodyPr/>
                    <a:lstStyle/>
                    <a:p>
                      <a:pPr marL="0" marR="0">
                        <a:lnSpc>
                          <a:spcPct val="115000"/>
                        </a:lnSpc>
                        <a:spcBef>
                          <a:spcPts val="0"/>
                        </a:spcBef>
                        <a:spcAft>
                          <a:spcPts val="0"/>
                        </a:spcAft>
                      </a:pPr>
                      <a:r>
                        <a:rPr lang="en-US" sz="1800" b="1">
                          <a:solidFill>
                            <a:srgbClr val="000000"/>
                          </a:solidFill>
                          <a:latin typeface="Arial"/>
                          <a:ea typeface="Times New Roman"/>
                          <a:cs typeface="Times New Roman"/>
                        </a:rPr>
                        <a:t>6 min 20 sec-12 min</a:t>
                      </a:r>
                      <a:endParaRPr lang="en-US" sz="1800" b="1">
                        <a:latin typeface="Calibri"/>
                        <a:ea typeface="Calibri"/>
                        <a:cs typeface="Times New Roman"/>
                      </a:endParaRPr>
                    </a:p>
                  </a:txBody>
                  <a:tcPr marL="60562" marR="605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solidFill>
                            <a:srgbClr val="000000"/>
                          </a:solidFill>
                          <a:latin typeface="Arial"/>
                          <a:ea typeface="Times New Roman"/>
                          <a:cs typeface="Times New Roman"/>
                        </a:rPr>
                        <a:t>1-2 minutes</a:t>
                      </a:r>
                      <a:endParaRPr lang="en-US" sz="1800" b="1">
                        <a:latin typeface="Calibri"/>
                        <a:ea typeface="Calibri"/>
                        <a:cs typeface="Times New Roman"/>
                      </a:endParaRPr>
                    </a:p>
                  </a:txBody>
                  <a:tcPr marL="60562" marR="605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000000"/>
                          </a:solidFill>
                          <a:latin typeface="Arial"/>
                          <a:ea typeface="Times New Roman"/>
                          <a:cs typeface="Times New Roman"/>
                        </a:rPr>
                        <a:t>Brain damage is very likely.</a:t>
                      </a:r>
                      <a:endParaRPr lang="en-US" sz="2000" dirty="0">
                        <a:latin typeface="Calibri"/>
                        <a:ea typeface="Calibri"/>
                        <a:cs typeface="Times New Roman"/>
                      </a:endParaRPr>
                    </a:p>
                  </a:txBody>
                  <a:tcPr marL="60562" marR="605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422">
                <a:tc>
                  <a:txBody>
                    <a:bodyPr/>
                    <a:lstStyle/>
                    <a:p>
                      <a:pPr marL="0" marR="0">
                        <a:lnSpc>
                          <a:spcPct val="115000"/>
                        </a:lnSpc>
                        <a:spcBef>
                          <a:spcPts val="0"/>
                        </a:spcBef>
                        <a:spcAft>
                          <a:spcPts val="0"/>
                        </a:spcAft>
                      </a:pPr>
                      <a:r>
                        <a:rPr lang="en-US" sz="1800" b="1">
                          <a:solidFill>
                            <a:srgbClr val="000000"/>
                          </a:solidFill>
                          <a:latin typeface="Arial"/>
                          <a:ea typeface="Times New Roman"/>
                          <a:cs typeface="Times New Roman"/>
                        </a:rPr>
                        <a:t>7 min 20 sec-14 min</a:t>
                      </a:r>
                      <a:endParaRPr lang="en-US" sz="1800" b="1">
                        <a:latin typeface="Calibri"/>
                        <a:ea typeface="Calibri"/>
                        <a:cs typeface="Times New Roman"/>
                      </a:endParaRPr>
                    </a:p>
                  </a:txBody>
                  <a:tcPr marL="60562" marR="605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solidFill>
                            <a:srgbClr val="000000"/>
                          </a:solidFill>
                          <a:latin typeface="Arial"/>
                          <a:ea typeface="Times New Roman"/>
                          <a:cs typeface="Times New Roman"/>
                        </a:rPr>
                        <a:t>1-2 minutes</a:t>
                      </a:r>
                      <a:endParaRPr lang="en-US" sz="1800" b="1" dirty="0">
                        <a:latin typeface="Calibri"/>
                        <a:ea typeface="Calibri"/>
                        <a:cs typeface="Times New Roman"/>
                      </a:endParaRPr>
                    </a:p>
                  </a:txBody>
                  <a:tcPr marL="60562" marR="605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000000"/>
                          </a:solidFill>
                          <a:latin typeface="Arial"/>
                          <a:ea typeface="Times New Roman"/>
                          <a:cs typeface="Times New Roman"/>
                        </a:rPr>
                        <a:t>Biological death and there is no chance to save the victim.</a:t>
                      </a:r>
                      <a:endParaRPr lang="en-US" sz="2000" dirty="0">
                        <a:latin typeface="Calibri"/>
                        <a:ea typeface="Calibri"/>
                        <a:cs typeface="Times New Roman"/>
                      </a:endParaRPr>
                    </a:p>
                  </a:txBody>
                  <a:tcPr marL="60562" marR="605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EAP</a:t>
            </a:r>
            <a:endParaRPr lang="en-US" dirty="0"/>
          </a:p>
        </p:txBody>
      </p:sp>
      <p:sp>
        <p:nvSpPr>
          <p:cNvPr id="3" name="Content Placeholder 2"/>
          <p:cNvSpPr>
            <a:spLocks noGrp="1"/>
          </p:cNvSpPr>
          <p:nvPr>
            <p:ph idx="1"/>
          </p:nvPr>
        </p:nvSpPr>
        <p:spPr/>
        <p:txBody>
          <a:bodyPr/>
          <a:lstStyle/>
          <a:p>
            <a:r>
              <a:rPr lang="en-US" dirty="0" smtClean="0"/>
              <a:t>Activity</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Controlling Bystanders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In a firm, calm voice tell bystanders to move to a location that does not interfere with a rescue or care.  This also means keeping a clear path between where first responders arrive and the location of the victim(s).</a:t>
            </a:r>
          </a:p>
          <a:p>
            <a:pPr lvl="0"/>
            <a:r>
              <a:rPr lang="en-US" dirty="0" smtClean="0"/>
              <a:t>Use barriers such as ropes, chairs or cones to block areas the staff does not want bystanders to go.</a:t>
            </a:r>
          </a:p>
          <a:p>
            <a:pPr lvl="0"/>
            <a:r>
              <a:rPr lang="en-US" dirty="0" smtClean="0"/>
              <a:t>Use volunteers bystanders to help with crowd control</a:t>
            </a:r>
          </a:p>
          <a:p>
            <a:pPr lvl="0"/>
            <a:r>
              <a:rPr lang="en-US" dirty="0" smtClean="0"/>
              <a:t>If there is a public announcement system, use it to keep bystanders informed and what the staff would like them to </a:t>
            </a:r>
            <a:r>
              <a:rPr lang="en-US" dirty="0" smtClean="0"/>
              <a:t>do.</a:t>
            </a:r>
            <a:endParaRPr lang="en-US" dirty="0" smtClean="0"/>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the Scene Becomes Unsafe</a:t>
            </a:r>
            <a:endParaRPr lang="en-US" dirty="0"/>
          </a:p>
        </p:txBody>
      </p:sp>
      <p:sp>
        <p:nvSpPr>
          <p:cNvPr id="3" name="Content Placeholder 2"/>
          <p:cNvSpPr>
            <a:spLocks noGrp="1"/>
          </p:cNvSpPr>
          <p:nvPr>
            <p:ph idx="1"/>
          </p:nvPr>
        </p:nvSpPr>
        <p:spPr/>
        <p:txBody>
          <a:bodyPr/>
          <a:lstStyle/>
          <a:p>
            <a:r>
              <a:rPr lang="en-US" dirty="0" smtClean="0"/>
              <a:t>If scene </a:t>
            </a:r>
            <a:r>
              <a:rPr lang="en-US" dirty="0" smtClean="0"/>
              <a:t>ever becomes unsafe, rescuers should remove themself from harm </a:t>
            </a:r>
            <a:r>
              <a:rPr lang="en-US" dirty="0" smtClean="0"/>
              <a:t>immediately.</a:t>
            </a:r>
          </a:p>
          <a:p>
            <a:r>
              <a:rPr lang="en-US" dirty="0" smtClean="0"/>
              <a:t>Every effort should also be made to help the victim(s) get to safety as well.</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Facility Evacuation Plans and </a:t>
            </a:r>
            <a:r>
              <a:rPr lang="en-US" b="1" dirty="0" smtClean="0"/>
              <a:t>Procedures</a:t>
            </a:r>
            <a:endParaRPr lang="en-US" dirty="0"/>
          </a:p>
        </p:txBody>
      </p:sp>
      <p:sp>
        <p:nvSpPr>
          <p:cNvPr id="3" name="Content Placeholder 2"/>
          <p:cNvSpPr>
            <a:spLocks noGrp="1"/>
          </p:cNvSpPr>
          <p:nvPr>
            <p:ph idx="1"/>
          </p:nvPr>
        </p:nvSpPr>
        <p:spPr/>
        <p:txBody>
          <a:bodyPr>
            <a:normAutofit fontScale="92500"/>
          </a:bodyPr>
          <a:lstStyle/>
          <a:p>
            <a:r>
              <a:rPr lang="en-US" dirty="0" smtClean="0"/>
              <a:t>Every facility should </a:t>
            </a:r>
            <a:r>
              <a:rPr lang="en-US" dirty="0" smtClean="0"/>
              <a:t>also have an evacuation </a:t>
            </a:r>
            <a:r>
              <a:rPr lang="en-US" dirty="0" smtClean="0"/>
              <a:t>plan </a:t>
            </a:r>
            <a:r>
              <a:rPr lang="en-US" dirty="0" smtClean="0"/>
              <a:t>in case of fire or other emergency </a:t>
            </a:r>
            <a:r>
              <a:rPr lang="en-US" dirty="0" smtClean="0"/>
              <a:t>event.</a:t>
            </a:r>
          </a:p>
          <a:p>
            <a:r>
              <a:rPr lang="en-US" dirty="0" smtClean="0"/>
              <a:t>The plan should </a:t>
            </a:r>
            <a:r>
              <a:rPr lang="en-US" dirty="0" smtClean="0"/>
              <a:t>contain:</a:t>
            </a:r>
          </a:p>
          <a:p>
            <a:pPr lvl="1"/>
            <a:r>
              <a:rPr lang="en-US" dirty="0" smtClean="0"/>
              <a:t>under what conditions </a:t>
            </a:r>
            <a:r>
              <a:rPr lang="en-US" dirty="0" smtClean="0"/>
              <a:t>a facility should be </a:t>
            </a:r>
            <a:r>
              <a:rPr lang="en-US" dirty="0" smtClean="0"/>
              <a:t>evacuated</a:t>
            </a:r>
          </a:p>
          <a:p>
            <a:pPr lvl="1"/>
            <a:r>
              <a:rPr lang="en-US" dirty="0" smtClean="0"/>
              <a:t>contain routes</a:t>
            </a:r>
          </a:p>
          <a:p>
            <a:pPr lvl="1"/>
            <a:r>
              <a:rPr lang="en-US" dirty="0" smtClean="0"/>
              <a:t>exit points</a:t>
            </a:r>
          </a:p>
          <a:p>
            <a:pPr lvl="1"/>
            <a:r>
              <a:rPr lang="en-US" dirty="0" smtClean="0"/>
              <a:t> </a:t>
            </a:r>
            <a:r>
              <a:rPr lang="en-US" dirty="0" smtClean="0"/>
              <a:t>procedures for evacuating people with disabilities or who do not speak </a:t>
            </a:r>
            <a:r>
              <a:rPr lang="en-US" dirty="0" smtClean="0"/>
              <a:t>English</a:t>
            </a:r>
          </a:p>
          <a:p>
            <a:pPr lvl="1"/>
            <a:r>
              <a:rPr lang="en-US" dirty="0" smtClean="0"/>
              <a:t>how </a:t>
            </a:r>
            <a:r>
              <a:rPr lang="en-US" dirty="0" smtClean="0"/>
              <a:t>to account for employees and </a:t>
            </a:r>
            <a:r>
              <a:rPr lang="en-US" dirty="0" smtClean="0"/>
              <a:t>customers</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solidFill>
              </a:rPr>
              <a:t>Chapter </a:t>
            </a:r>
            <a:r>
              <a:rPr lang="en-US" dirty="0" smtClean="0">
                <a:solidFill>
                  <a:schemeClr val="accent1"/>
                </a:solidFill>
              </a:rPr>
              <a:t>7</a:t>
            </a:r>
            <a:endParaRPr lang="en-US" dirty="0">
              <a:solidFill>
                <a:schemeClr val="accent1"/>
              </a:solidFill>
            </a:endParaRPr>
          </a:p>
        </p:txBody>
      </p:sp>
      <p:sp>
        <p:nvSpPr>
          <p:cNvPr id="3" name="Subtitle 2"/>
          <p:cNvSpPr>
            <a:spLocks noGrp="1"/>
          </p:cNvSpPr>
          <p:nvPr>
            <p:ph type="subTitle" idx="1"/>
          </p:nvPr>
        </p:nvSpPr>
        <p:spPr/>
        <p:txBody>
          <a:bodyPr/>
          <a:lstStyle/>
          <a:p>
            <a:r>
              <a:rPr lang="en-US" b="1" dirty="0" smtClean="0"/>
              <a:t>Special Considerations for First Aid and CPR</a:t>
            </a:r>
            <a:endParaRPr lang="en-US" dirty="0"/>
          </a:p>
        </p:txBody>
      </p:sp>
    </p:spTree>
  </p:cSld>
  <p:clrMapOvr>
    <a:masterClrMapping/>
  </p:clrMapOvr>
</p:sld>
</file>

<file path=ppt/theme/theme1.xml><?xml version="1.0" encoding="utf-8"?>
<a:theme xmlns:a="http://schemas.openxmlformats.org/drawingml/2006/main" name="LU PP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Gill Sans Ultra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LU PP Template</Template>
  <TotalTime>216</TotalTime>
  <Words>4974</Words>
  <Application>Microsoft Office PowerPoint</Application>
  <PresentationFormat>On-screen Show (4:3)</PresentationFormat>
  <Paragraphs>596</Paragraphs>
  <Slides>124</Slides>
  <Notes>0</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LU PP Template</vt:lpstr>
      <vt:lpstr>Lifeguard Training</vt:lpstr>
      <vt:lpstr>Pre Screen</vt:lpstr>
      <vt:lpstr>Pre Screen</vt:lpstr>
      <vt:lpstr>Pre Screen Notes</vt:lpstr>
      <vt:lpstr>Homework</vt:lpstr>
      <vt:lpstr>Lesson 1</vt:lpstr>
      <vt:lpstr>Agenda</vt:lpstr>
      <vt:lpstr>Completion Requirements</vt:lpstr>
      <vt:lpstr>Course Length </vt:lpstr>
      <vt:lpstr>Keeping Current</vt:lpstr>
      <vt:lpstr>Chapter 2</vt:lpstr>
      <vt:lpstr>Lifeguard’s Primary Duties</vt:lpstr>
      <vt:lpstr>Lifeguard’s Secondary Duties</vt:lpstr>
      <vt:lpstr>Preventing Injuries</vt:lpstr>
      <vt:lpstr>Common Non-Life  Threatening Incidents</vt:lpstr>
      <vt:lpstr>Sample Job Description Items</vt:lpstr>
      <vt:lpstr>Sample Job Description Items</vt:lpstr>
      <vt:lpstr>Aquatics Team (Besides Lifeguards)</vt:lpstr>
      <vt:lpstr>Management</vt:lpstr>
      <vt:lpstr>Support Staff</vt:lpstr>
      <vt:lpstr>Legal Considerations</vt:lpstr>
      <vt:lpstr>Legal Considerations</vt:lpstr>
      <vt:lpstr>Consent</vt:lpstr>
      <vt:lpstr>Implied Consent</vt:lpstr>
      <vt:lpstr>Refusal of Care</vt:lpstr>
      <vt:lpstr>Abandonment</vt:lpstr>
      <vt:lpstr>Confidentiality</vt:lpstr>
      <vt:lpstr>Social Media</vt:lpstr>
      <vt:lpstr>Social Media</vt:lpstr>
      <vt:lpstr>Documentation</vt:lpstr>
      <vt:lpstr>Types of Facilities</vt:lpstr>
      <vt:lpstr>Decision Making</vt:lpstr>
      <vt:lpstr>SODAS Activity</vt:lpstr>
      <vt:lpstr>Chapter 3</vt:lpstr>
      <vt:lpstr>Types of Swimmers</vt:lpstr>
      <vt:lpstr>RID Factor</vt:lpstr>
      <vt:lpstr>RID Factor</vt:lpstr>
      <vt:lpstr>RID Factor</vt:lpstr>
      <vt:lpstr>RID Factor</vt:lpstr>
      <vt:lpstr>Scanning Technique</vt:lpstr>
      <vt:lpstr>Scanning Example</vt:lpstr>
      <vt:lpstr>Scanning Example</vt:lpstr>
      <vt:lpstr>Scanning</vt:lpstr>
      <vt:lpstr>Scanning</vt:lpstr>
      <vt:lpstr>Scanning</vt:lpstr>
      <vt:lpstr>Vigilance</vt:lpstr>
      <vt:lpstr>Breaks</vt:lpstr>
      <vt:lpstr>Supervisors</vt:lpstr>
      <vt:lpstr>Lifeguard Stations</vt:lpstr>
      <vt:lpstr>Lifeguard Stations</vt:lpstr>
      <vt:lpstr>Lifeguard Rotations</vt:lpstr>
      <vt:lpstr>Area of Responsibility</vt:lpstr>
      <vt:lpstr>Area of Responsibility</vt:lpstr>
      <vt:lpstr>Weather</vt:lpstr>
      <vt:lpstr>Indoor Pool and Weather</vt:lpstr>
      <vt:lpstr>Water Clarity</vt:lpstr>
      <vt:lpstr>Water Clarity</vt:lpstr>
      <vt:lpstr>Water Visibility Obstructions</vt:lpstr>
      <vt:lpstr>Chapter 4</vt:lpstr>
      <vt:lpstr>Rescue Equipment</vt:lpstr>
      <vt:lpstr>Policies and Procedures Manual</vt:lpstr>
      <vt:lpstr>Common Policies and Procedures</vt:lpstr>
      <vt:lpstr>Common Policies and Procedures</vt:lpstr>
      <vt:lpstr>National, State and Local Regulations</vt:lpstr>
      <vt:lpstr>Other Regulators</vt:lpstr>
      <vt:lpstr>OSHA</vt:lpstr>
      <vt:lpstr>Blood Borne Pathogens</vt:lpstr>
      <vt:lpstr>Blood Borne Pathogens</vt:lpstr>
      <vt:lpstr>Hazard Communication</vt:lpstr>
      <vt:lpstr>Recreational Water Illnesses</vt:lpstr>
      <vt:lpstr>In-Service Training</vt:lpstr>
      <vt:lpstr>In-Service Training</vt:lpstr>
      <vt:lpstr>In-Service Training</vt:lpstr>
      <vt:lpstr>Drills</vt:lpstr>
      <vt:lpstr>Drills</vt:lpstr>
      <vt:lpstr>Rules</vt:lpstr>
      <vt:lpstr>Common Pool Rules</vt:lpstr>
      <vt:lpstr>Common Pool Rules</vt:lpstr>
      <vt:lpstr>Maintaining Records</vt:lpstr>
      <vt:lpstr>Common Records  to Keep</vt:lpstr>
      <vt:lpstr>Keeping Records</vt:lpstr>
      <vt:lpstr>Enforcing Rules</vt:lpstr>
      <vt:lpstr>Safety Checks and Checklists</vt:lpstr>
      <vt:lpstr>Hazards</vt:lpstr>
      <vt:lpstr>Threats of violence</vt:lpstr>
      <vt:lpstr>Customers Impaired by  Drugs and Alcohol</vt:lpstr>
      <vt:lpstr>Chapter 5</vt:lpstr>
      <vt:lpstr>EAP</vt:lpstr>
      <vt:lpstr>When to Call Your Local Emergency Number</vt:lpstr>
      <vt:lpstr>Roles During Emergency</vt:lpstr>
      <vt:lpstr>Roles During Emergency</vt:lpstr>
      <vt:lpstr>Roles During Emergency</vt:lpstr>
      <vt:lpstr>What Happened in a Drowning?</vt:lpstr>
      <vt:lpstr>Timeline</vt:lpstr>
      <vt:lpstr>EAP</vt:lpstr>
      <vt:lpstr>Controlling Bystanders</vt:lpstr>
      <vt:lpstr>If the Scene Becomes Unsafe</vt:lpstr>
      <vt:lpstr>Facility Evacuation Plans and Procedures</vt:lpstr>
      <vt:lpstr>Chapter 7</vt:lpstr>
      <vt:lpstr>Airway Management</vt:lpstr>
      <vt:lpstr>Spinal Cord Injuries</vt:lpstr>
      <vt:lpstr>Spinal Injury  Signs and Symptoms</vt:lpstr>
      <vt:lpstr>Spinal Injury  Signs and Symptoms</vt:lpstr>
      <vt:lpstr>Spinal and Not Breathing</vt:lpstr>
      <vt:lpstr>Seizures in the water</vt:lpstr>
      <vt:lpstr>AEDs Around Water</vt:lpstr>
      <vt:lpstr>Chapter 8</vt:lpstr>
      <vt:lpstr>After an Emergency</vt:lpstr>
      <vt:lpstr>Incident Reporting</vt:lpstr>
      <vt:lpstr>Incident Reporting</vt:lpstr>
      <vt:lpstr>Witness Statement</vt:lpstr>
      <vt:lpstr>Mapping Accidents</vt:lpstr>
      <vt:lpstr>Staff Injury or Exposure Reporting</vt:lpstr>
      <vt:lpstr>Discussing an Incident With the Media </vt:lpstr>
      <vt:lpstr>Management's Role After an Emergency</vt:lpstr>
      <vt:lpstr>Staff Debriefing</vt:lpstr>
      <vt:lpstr>Staff Debriefing</vt:lpstr>
      <vt:lpstr>Critical Incident Stress </vt:lpstr>
      <vt:lpstr>Critical Incident Stress </vt:lpstr>
      <vt:lpstr>Critical Incident Stress </vt:lpstr>
      <vt:lpstr>Critical Incident Stress </vt:lpstr>
      <vt:lpstr>Critical Incident Stress </vt:lpstr>
      <vt:lpstr>Critical Incident Stress </vt:lpstr>
      <vt:lpstr>Review 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Lifeguard Training</dc:title>
  <dc:creator>James Meyers</dc:creator>
  <cp:lastModifiedBy>Computer User</cp:lastModifiedBy>
  <cp:revision>30</cp:revision>
  <dcterms:created xsi:type="dcterms:W3CDTF">2015-05-23T15:15:51Z</dcterms:created>
  <dcterms:modified xsi:type="dcterms:W3CDTF">2015-06-01T19:46:09Z</dcterms:modified>
</cp:coreProperties>
</file>